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99" r:id="rId2"/>
    <p:sldId id="433" r:id="rId3"/>
    <p:sldId id="400" r:id="rId4"/>
    <p:sldId id="391" r:id="rId5"/>
    <p:sldId id="417" r:id="rId6"/>
    <p:sldId id="398" r:id="rId7"/>
    <p:sldId id="432" r:id="rId8"/>
    <p:sldId id="392" r:id="rId9"/>
    <p:sldId id="389" r:id="rId10"/>
    <p:sldId id="418" r:id="rId11"/>
    <p:sldId id="393" r:id="rId12"/>
    <p:sldId id="394" r:id="rId13"/>
    <p:sldId id="395" r:id="rId14"/>
    <p:sldId id="470" r:id="rId15"/>
    <p:sldId id="471" r:id="rId16"/>
    <p:sldId id="401" r:id="rId17"/>
    <p:sldId id="412" r:id="rId18"/>
    <p:sldId id="413" r:id="rId19"/>
    <p:sldId id="414" r:id="rId20"/>
    <p:sldId id="415" r:id="rId21"/>
    <p:sldId id="463" r:id="rId22"/>
    <p:sldId id="416" r:id="rId23"/>
    <p:sldId id="420" r:id="rId24"/>
    <p:sldId id="421" r:id="rId25"/>
    <p:sldId id="422" r:id="rId26"/>
    <p:sldId id="424" r:id="rId27"/>
    <p:sldId id="425" r:id="rId28"/>
    <p:sldId id="472" r:id="rId29"/>
    <p:sldId id="468" r:id="rId30"/>
    <p:sldId id="477" r:id="rId31"/>
    <p:sldId id="474" r:id="rId32"/>
    <p:sldId id="475" r:id="rId33"/>
    <p:sldId id="476" r:id="rId34"/>
    <p:sldId id="478" r:id="rId35"/>
    <p:sldId id="479" r:id="rId36"/>
    <p:sldId id="482" r:id="rId37"/>
    <p:sldId id="483" r:id="rId38"/>
    <p:sldId id="484" r:id="rId39"/>
    <p:sldId id="485" r:id="rId40"/>
    <p:sldId id="486" r:id="rId41"/>
    <p:sldId id="467" r:id="rId42"/>
    <p:sldId id="427" r:id="rId4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AD8EE"/>
    <a:srgbClr val="CFD5EA"/>
    <a:srgbClr val="000099"/>
    <a:srgbClr val="334286"/>
    <a:srgbClr val="FF99FF"/>
    <a:srgbClr val="D1C9F3"/>
    <a:srgbClr val="CCFF33"/>
    <a:srgbClr val="2E75B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6542" autoAdjust="0"/>
  </p:normalViewPr>
  <p:slideViewPr>
    <p:cSldViewPr snapToGrid="0" snapToObjects="1">
      <p:cViewPr>
        <p:scale>
          <a:sx n="100" d="100"/>
          <a:sy n="100" d="100"/>
        </p:scale>
        <p:origin x="-126" y="228"/>
      </p:cViewPr>
      <p:guideLst>
        <p:guide orient="horz" pos="142"/>
        <p:guide orient="horz" pos="3906"/>
        <p:guide pos="1277"/>
        <p:guide pos="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858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157EE-9352-4551-BF0B-D4126867319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9520D-2FFB-45BB-9C61-53D5A24C418E}">
      <dgm:prSet phldrT="[Текст]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Учитываются в стр. 610, как сырье</a:t>
          </a:r>
        </a:p>
        <a:p>
          <a:r>
            <a:rPr lang="ru-RU" b="1" dirty="0">
              <a:solidFill>
                <a:schemeClr val="accent1">
                  <a:lumMod val="75000"/>
                </a:schemeClr>
              </a:solidFill>
            </a:rPr>
            <a:t>НЕЛЬЗЯ УЧИТЫВАТЬ ПО ПРОДАЖНЫМ ЦЕНАМ</a:t>
          </a:r>
        </a:p>
      </dgm:t>
    </dgm:pt>
    <dgm:pt modelId="{5E5E0236-16A8-47C6-82A1-3C430A35EC7B}" type="parTrans" cxnId="{C8413757-31C1-4D88-9E2D-377970A0601D}">
      <dgm:prSet/>
      <dgm:spPr/>
      <dgm:t>
        <a:bodyPr/>
        <a:lstStyle/>
        <a:p>
          <a:endParaRPr lang="ru-RU"/>
        </a:p>
      </dgm:t>
    </dgm:pt>
    <dgm:pt modelId="{5536A1BB-9108-4E2F-AD8E-C1CB14CA45EF}" type="sibTrans" cxnId="{C8413757-31C1-4D88-9E2D-377970A0601D}">
      <dgm:prSet/>
      <dgm:spPr/>
      <dgm:t>
        <a:bodyPr/>
        <a:lstStyle/>
        <a:p>
          <a:endParaRPr lang="ru-RU"/>
        </a:p>
      </dgm:t>
    </dgm:pt>
    <dgm:pt modelId="{495E05F3-E89D-4ED1-A07F-8BA5B08A29DD}">
      <dgm:prSet phldrT="[Текст]" custT="1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Стр.519: фактическая стоимость произведенной в организации готовой продукции растениеводства и животноводства (сена, силоса, сенажа, молока на выпойку молодняка, яиц на инкубацию, соломы, навоза и другой), которая предназначена для собственных нужд предприятия, осуществляющего сельскохозяйственную деятельность</a:t>
          </a:r>
        </a:p>
      </dgm:t>
    </dgm:pt>
    <dgm:pt modelId="{71CE928F-2BCC-4721-8FDF-43E929574F79}" type="parTrans" cxnId="{E69F074E-0443-45FE-804C-865644AC1844}">
      <dgm:prSet/>
      <dgm:spPr/>
      <dgm:t>
        <a:bodyPr/>
        <a:lstStyle/>
        <a:p>
          <a:endParaRPr lang="ru-RU"/>
        </a:p>
      </dgm:t>
    </dgm:pt>
    <dgm:pt modelId="{36994A87-5F7A-4DE7-A8A3-6309643AD8C4}" type="sibTrans" cxnId="{E69F074E-0443-45FE-804C-865644AC1844}">
      <dgm:prSet/>
      <dgm:spPr/>
      <dgm:t>
        <a:bodyPr/>
        <a:lstStyle/>
        <a:p>
          <a:endParaRPr lang="ru-RU"/>
        </a:p>
      </dgm:t>
    </dgm:pt>
    <dgm:pt modelId="{D2DAF971-9B13-4270-BC1E-9228F2FFFA02}">
      <dgm:prSet phldrT="[Текст]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accent1">
                  <a:lumMod val="75000"/>
                </a:schemeClr>
              </a:solidFill>
            </a:rPr>
            <a:t>Стр.520: стоимость сельскохозяйственной продукции собственного производства (по фактической себестоимости), переданной своим несельскохозяйственным подразделениям для дальнейшей переработки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C92D3CE-A2DC-498D-B44B-F365BEC8AF3F}" type="parTrans" cxnId="{A3FE79E2-89BB-444E-8BDB-F520789B128B}">
      <dgm:prSet/>
      <dgm:spPr/>
      <dgm:t>
        <a:bodyPr/>
        <a:lstStyle/>
        <a:p>
          <a:endParaRPr lang="ru-RU"/>
        </a:p>
      </dgm:t>
    </dgm:pt>
    <dgm:pt modelId="{D0BF571A-3319-41FB-A156-E6848228A062}" type="sibTrans" cxnId="{A3FE79E2-89BB-444E-8BDB-F520789B128B}">
      <dgm:prSet/>
      <dgm:spPr/>
      <dgm:t>
        <a:bodyPr/>
        <a:lstStyle/>
        <a:p>
          <a:endParaRPr lang="ru-RU"/>
        </a:p>
      </dgm:t>
    </dgm:pt>
    <dgm:pt modelId="{BEF41E01-6CFF-4B52-B036-8DB2DE5E74AD}" type="pres">
      <dgm:prSet presAssocID="{802157EE-9352-4551-BF0B-D412686731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8576A-6563-42AE-9011-E289C4CCF2C1}" type="pres">
      <dgm:prSet presAssocID="{B549520D-2FFB-45BB-9C61-53D5A24C418E}" presName="roof" presStyleLbl="dkBgShp" presStyleIdx="0" presStyleCnt="2"/>
      <dgm:spPr/>
      <dgm:t>
        <a:bodyPr/>
        <a:lstStyle/>
        <a:p>
          <a:endParaRPr lang="ru-RU"/>
        </a:p>
      </dgm:t>
    </dgm:pt>
    <dgm:pt modelId="{6C98C149-C00E-44AC-9E46-9D6C9227B2CD}" type="pres">
      <dgm:prSet presAssocID="{B549520D-2FFB-45BB-9C61-53D5A24C418E}" presName="pillars" presStyleCnt="0"/>
      <dgm:spPr/>
    </dgm:pt>
    <dgm:pt modelId="{98BADB6E-5F9C-4775-BCBE-9342E09E5A50}" type="pres">
      <dgm:prSet presAssocID="{B549520D-2FFB-45BB-9C61-53D5A24C418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A5AC3-687E-4363-A424-214B75BEA763}" type="pres">
      <dgm:prSet presAssocID="{D2DAF971-9B13-4270-BC1E-9228F2FFFA0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97901-FFD7-4AD2-8030-851BB3EC261C}" type="pres">
      <dgm:prSet presAssocID="{B549520D-2FFB-45BB-9C61-53D5A24C418E}" presName="base" presStyleLbl="dkBgShp" presStyleIdx="1" presStyleCnt="2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</dgm:pt>
  </dgm:ptLst>
  <dgm:cxnLst>
    <dgm:cxn modelId="{C8413757-31C1-4D88-9E2D-377970A0601D}" srcId="{802157EE-9352-4551-BF0B-D41268673193}" destId="{B549520D-2FFB-45BB-9C61-53D5A24C418E}" srcOrd="0" destOrd="0" parTransId="{5E5E0236-16A8-47C6-82A1-3C430A35EC7B}" sibTransId="{5536A1BB-9108-4E2F-AD8E-C1CB14CA45EF}"/>
    <dgm:cxn modelId="{25DE1A81-0F26-4D89-95E6-C4B9BC268C50}" type="presOf" srcId="{495E05F3-E89D-4ED1-A07F-8BA5B08A29DD}" destId="{98BADB6E-5F9C-4775-BCBE-9342E09E5A50}" srcOrd="0" destOrd="0" presId="urn:microsoft.com/office/officeart/2005/8/layout/hList3"/>
    <dgm:cxn modelId="{DFCCE10A-D75E-4AFA-8242-0C61609BCA4D}" type="presOf" srcId="{802157EE-9352-4551-BF0B-D41268673193}" destId="{BEF41E01-6CFF-4B52-B036-8DB2DE5E74AD}" srcOrd="0" destOrd="0" presId="urn:microsoft.com/office/officeart/2005/8/layout/hList3"/>
    <dgm:cxn modelId="{A3FE79E2-89BB-444E-8BDB-F520789B128B}" srcId="{B549520D-2FFB-45BB-9C61-53D5A24C418E}" destId="{D2DAF971-9B13-4270-BC1E-9228F2FFFA02}" srcOrd="1" destOrd="0" parTransId="{DC92D3CE-A2DC-498D-B44B-F365BEC8AF3F}" sibTransId="{D0BF571A-3319-41FB-A156-E6848228A062}"/>
    <dgm:cxn modelId="{E69F074E-0443-45FE-804C-865644AC1844}" srcId="{B549520D-2FFB-45BB-9C61-53D5A24C418E}" destId="{495E05F3-E89D-4ED1-A07F-8BA5B08A29DD}" srcOrd="0" destOrd="0" parTransId="{71CE928F-2BCC-4721-8FDF-43E929574F79}" sibTransId="{36994A87-5F7A-4DE7-A8A3-6309643AD8C4}"/>
    <dgm:cxn modelId="{9D21B5DB-76B3-4831-87A2-68BF9D391095}" type="presOf" srcId="{D2DAF971-9B13-4270-BC1E-9228F2FFFA02}" destId="{1B5A5AC3-687E-4363-A424-214B75BEA763}" srcOrd="0" destOrd="0" presId="urn:microsoft.com/office/officeart/2005/8/layout/hList3"/>
    <dgm:cxn modelId="{981C39D6-3BA0-4ECE-BEF3-83AB9A6F4EBA}" type="presOf" srcId="{B549520D-2FFB-45BB-9C61-53D5A24C418E}" destId="{E4C8576A-6563-42AE-9011-E289C4CCF2C1}" srcOrd="0" destOrd="0" presId="urn:microsoft.com/office/officeart/2005/8/layout/hList3"/>
    <dgm:cxn modelId="{B0AEE909-123C-459F-94FE-9ACC72144DE6}" type="presParOf" srcId="{BEF41E01-6CFF-4B52-B036-8DB2DE5E74AD}" destId="{E4C8576A-6563-42AE-9011-E289C4CCF2C1}" srcOrd="0" destOrd="0" presId="urn:microsoft.com/office/officeart/2005/8/layout/hList3"/>
    <dgm:cxn modelId="{03D30D6D-EDD9-4150-B66B-B2DF55F77720}" type="presParOf" srcId="{BEF41E01-6CFF-4B52-B036-8DB2DE5E74AD}" destId="{6C98C149-C00E-44AC-9E46-9D6C9227B2CD}" srcOrd="1" destOrd="0" presId="urn:microsoft.com/office/officeart/2005/8/layout/hList3"/>
    <dgm:cxn modelId="{51BECF53-F2E6-435D-98AA-07845C17CAFD}" type="presParOf" srcId="{6C98C149-C00E-44AC-9E46-9D6C9227B2CD}" destId="{98BADB6E-5F9C-4775-BCBE-9342E09E5A50}" srcOrd="0" destOrd="0" presId="urn:microsoft.com/office/officeart/2005/8/layout/hList3"/>
    <dgm:cxn modelId="{2532EE04-5D6A-40D0-B202-3B7CEC0C741A}" type="presParOf" srcId="{6C98C149-C00E-44AC-9E46-9D6C9227B2CD}" destId="{1B5A5AC3-687E-4363-A424-214B75BEA763}" srcOrd="1" destOrd="0" presId="urn:microsoft.com/office/officeart/2005/8/layout/hList3"/>
    <dgm:cxn modelId="{40E08909-EE29-479F-ACF8-4C5F93C062A9}" type="presParOf" srcId="{BEF41E01-6CFF-4B52-B036-8DB2DE5E74AD}" destId="{9D597901-FFD7-4AD2-8030-851BB3EC261C}" srcOrd="2" destOrd="0" presId="urn:microsoft.com/office/officeart/2005/8/layout/hList3"/>
  </dgm:cxnLst>
  <dgm:bg/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8576A-6563-42AE-9011-E289C4CCF2C1}">
      <dsp:nvSpPr>
        <dsp:cNvPr id="0" name=""/>
        <dsp:cNvSpPr/>
      </dsp:nvSpPr>
      <dsp:spPr>
        <a:xfrm>
          <a:off x="0" y="0"/>
          <a:ext cx="11594980" cy="1351321"/>
        </a:xfrm>
        <a:prstGeom prst="rect">
          <a:avLst/>
        </a:prstGeom>
        <a:solidFill>
          <a:srgbClr val="FFFFFF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chemeClr val="accent1">
                  <a:lumMod val="75000"/>
                </a:schemeClr>
              </a:solidFill>
            </a:rPr>
            <a:t>Учитываются в стр. 610, как сырье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chemeClr val="accent1">
                  <a:lumMod val="75000"/>
                </a:schemeClr>
              </a:solidFill>
            </a:rPr>
            <a:t>НЕЛЬЗЯ УЧИТЫВАТЬ ПО ПРОДАЖНЫМ ЦЕНАМ</a:t>
          </a:r>
        </a:p>
      </dsp:txBody>
      <dsp:txXfrm>
        <a:off x="0" y="0"/>
        <a:ext cx="11594980" cy="1351321"/>
      </dsp:txXfrm>
    </dsp:sp>
    <dsp:sp modelId="{98BADB6E-5F9C-4775-BCBE-9342E09E5A50}">
      <dsp:nvSpPr>
        <dsp:cNvPr id="0" name=""/>
        <dsp:cNvSpPr/>
      </dsp:nvSpPr>
      <dsp:spPr>
        <a:xfrm>
          <a:off x="0" y="1351321"/>
          <a:ext cx="5797489" cy="2837775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</a:rPr>
            <a:t>Стр.519: фактическая стоимость произведенной в организации готовой продукции растениеводства и животноводства (сена, силоса, сенажа, молока на выпойку молодняка, яиц на инкубацию, соломы, навоза и другой), которая предназначена для собственных нужд предприятия, осуществляющего сельскохозяйственную деятельность</a:t>
          </a:r>
        </a:p>
      </dsp:txBody>
      <dsp:txXfrm>
        <a:off x="0" y="1351321"/>
        <a:ext cx="5797489" cy="2837775"/>
      </dsp:txXfrm>
    </dsp:sp>
    <dsp:sp modelId="{1B5A5AC3-687E-4363-A424-214B75BEA763}">
      <dsp:nvSpPr>
        <dsp:cNvPr id="0" name=""/>
        <dsp:cNvSpPr/>
      </dsp:nvSpPr>
      <dsp:spPr>
        <a:xfrm>
          <a:off x="5797490" y="1351321"/>
          <a:ext cx="5797489" cy="2837775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>
              <a:solidFill>
                <a:schemeClr val="accent1">
                  <a:lumMod val="75000"/>
                </a:schemeClr>
              </a:solidFill>
            </a:rPr>
            <a:t>Стр.520: стоимость сельскохозяйственной продукции собственного производства (по фактической себестоимости), переданной своим несельскохозяйственным подразделениям для дальнейшей переработки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97490" y="1351321"/>
        <a:ext cx="5797489" cy="2837775"/>
      </dsp:txXfrm>
    </dsp:sp>
    <dsp:sp modelId="{9D597901-FFD7-4AD2-8030-851BB3EC261C}">
      <dsp:nvSpPr>
        <dsp:cNvPr id="0" name=""/>
        <dsp:cNvSpPr/>
      </dsp:nvSpPr>
      <dsp:spPr>
        <a:xfrm>
          <a:off x="0" y="4189096"/>
          <a:ext cx="11594980" cy="315308"/>
        </a:xfrm>
        <a:prstGeom prst="rect">
          <a:avLst/>
        </a:prstGeom>
        <a:solidFill>
          <a:srgbClr val="FFFFFF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337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550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95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Обращаем ваше внимание</a:t>
            </a:r>
            <a:r>
              <a:rPr lang="ru-RU" dirty="0"/>
              <a:t>, что значение  </a:t>
            </a:r>
            <a:r>
              <a:rPr lang="ru-RU" b="1" u="sng" dirty="0"/>
              <a:t>строк 519 и 520 </a:t>
            </a:r>
            <a:r>
              <a:rPr lang="ru-RU" dirty="0"/>
              <a:t>обязательно должны быть учтены в  </a:t>
            </a:r>
            <a:r>
              <a:rPr lang="ru-RU" b="1" u="sng" dirty="0"/>
              <a:t>строке 610, </a:t>
            </a:r>
            <a:r>
              <a:rPr lang="ru-RU" dirty="0"/>
              <a:t>потому что и в той, и в другой строчке показатели должны стоять по </a:t>
            </a:r>
            <a:r>
              <a:rPr lang="ru-RU" b="1" u="sng" dirty="0"/>
              <a:t>фактической производственной себестоимости. </a:t>
            </a:r>
          </a:p>
          <a:p>
            <a:r>
              <a:rPr lang="ru-RU" b="1" u="sng" dirty="0"/>
              <a:t>Их нельзя учитывать </a:t>
            </a:r>
            <a:r>
              <a:rPr lang="ru-RU" dirty="0"/>
              <a:t>по продажным ценам, потому что они используются для дальнейшей сельскохозяйственной деятельности.</a:t>
            </a:r>
          </a:p>
          <a:p>
            <a:r>
              <a:rPr lang="ru-RU" dirty="0"/>
              <a:t> В 519 строке отражается фактическая стоимость произведенной готовой продукции, которая предназначена для собственных нужд предприятий, а в </a:t>
            </a:r>
            <a:r>
              <a:rPr lang="ru-RU" b="1" u="sng" dirty="0"/>
              <a:t>520 </a:t>
            </a:r>
            <a:r>
              <a:rPr lang="ru-RU" dirty="0"/>
              <a:t>стоимость сельскохозяйственной продукции собственного производства, переданной своим несельскохозяйственным подразделениям для дальнейшей переработки.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99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того чтобы правильно учесть эти расходы в </a:t>
            </a:r>
            <a:r>
              <a:rPr lang="ru-RU" b="1" u="sng" dirty="0"/>
              <a:t>строке 610  </a:t>
            </a:r>
            <a:r>
              <a:rPr lang="ru-RU" dirty="0"/>
              <a:t>мы руководствуемся нормативными документами.</a:t>
            </a:r>
          </a:p>
          <a:p>
            <a:r>
              <a:rPr lang="ru-RU" dirty="0"/>
              <a:t>А именно,</a:t>
            </a:r>
            <a:r>
              <a:rPr lang="ru-RU" baseline="0" dirty="0"/>
              <a:t> </a:t>
            </a:r>
            <a:r>
              <a:rPr lang="ru-RU" dirty="0"/>
              <a:t>приказом Минсельхоза от 13 июня 2001 года № 654, в котором как вы знаете разъяснена ситуация учета сельскохозяйственной продукции, которая  остается в пределах собственного хозяйства для различных целей: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либо для использования в производстве продукции;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либо для дальнейшей переработки;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Сельскохозяйственную продукцию собственного производства, предназначенную для использования в качестве сырья для промышленной переработки в своем хозяйстве, учитывают на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счете 43 «Готовая продукция».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Сырье и материалы собственного производства, направляемые в промышленную переработку,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списывают по фактической себестоимости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в дебет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субсчета 20.3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"Промышленные производства".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Если готовая продукция полностью направляется для использования в самой организации, то она на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счет 43 "Готовая продукция" может не приходоваться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endParaRPr lang="ru-RU" dirty="0"/>
          </a:p>
          <a:p>
            <a:r>
              <a:rPr lang="ru-RU" b="1" u="sng" dirty="0"/>
              <a:t>а учитывается на счете 10 «Материалы», </a:t>
            </a:r>
            <a:r>
              <a:rPr lang="ru-RU" dirty="0"/>
              <a:t>тогда она попадает под все правила заполнения формы №  1 предприятие </a:t>
            </a:r>
            <a:r>
              <a:rPr lang="ru-RU" b="1" u="sng" dirty="0"/>
              <a:t>строки 610.</a:t>
            </a:r>
          </a:p>
          <a:p>
            <a:endParaRPr lang="ru-RU" b="1" u="sng" dirty="0"/>
          </a:p>
          <a:p>
            <a:r>
              <a:rPr lang="ru-RU" b="1" u="sng" dirty="0"/>
              <a:t>Это специфический учет и мы просим вас внимательно отнестись к заполнению этих строчек.</a:t>
            </a:r>
          </a:p>
          <a:p>
            <a:endParaRPr lang="ru-RU" dirty="0"/>
          </a:p>
          <a:p>
            <a:r>
              <a:rPr lang="ru-RU" dirty="0"/>
              <a:t>Спасибо</a:t>
            </a:r>
            <a:r>
              <a:rPr lang="ru-RU" baseline="0" dirty="0"/>
              <a:t> за внимание, мы рассказали все самые важные моменты и готовы ответить на ваши вопросы.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36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3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7" y="3845860"/>
            <a:ext cx="486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527407"/>
            <a:ext cx="55657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7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6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41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7" y="843943"/>
            <a:ext cx="6347255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7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7" y="1684754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71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7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3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1" y="1289169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7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4" y="1569810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7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7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883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2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3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8" y="1308391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6" y="105222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5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41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3" y="9646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3" y="1777707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2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2" y="5855921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5" y="1742159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1" y="1742159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3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6" y="5019117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7" y="118437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6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31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61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61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61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9" y="2231361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1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1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7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3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  <p:sldLayoutId id="214748367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P02_ToporovaAA@gks.ru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ashstat.gks.ru/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2746" y="3299255"/>
            <a:ext cx="8696325" cy="187743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spc="-50" dirty="0" smtClean="0"/>
              <a:t>Порядок заполнения формы </a:t>
            </a:r>
            <a:r>
              <a:rPr lang="ru-RU" sz="3200" spc="-50" dirty="0" smtClean="0"/>
              <a:t>№ 1-предприятие </a:t>
            </a:r>
            <a:r>
              <a:rPr lang="ru-RU" sz="2400" spc="-50" dirty="0" smtClean="0"/>
              <a:t>«Основные сведения о деятельности организации» и формы </a:t>
            </a:r>
            <a:r>
              <a:rPr lang="ru-RU" sz="3200" spc="-50" dirty="0" smtClean="0"/>
              <a:t>№ 1-натура-БМ </a:t>
            </a:r>
            <a:r>
              <a:rPr lang="ru-RU" sz="2400" spc="-50" dirty="0" smtClean="0"/>
              <a:t>«Сведения о производстве, отгрузке продукции и БМ» </a:t>
            </a:r>
            <a:r>
              <a:rPr lang="ru-RU" sz="2800" spc="-50" dirty="0" smtClean="0"/>
              <a:t>за 2022 год</a:t>
            </a:r>
            <a:endParaRPr lang="ru-RU" sz="2800" spc="-50" dirty="0"/>
          </a:p>
        </p:txBody>
      </p:sp>
      <p:pic>
        <p:nvPicPr>
          <p:cNvPr id="6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4" y="101600"/>
            <a:ext cx="85018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7888" y="197657"/>
            <a:ext cx="2724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РЕСПУБЛИКЕ БАШКОРТОСТАН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6141" y="5408896"/>
            <a:ext cx="75829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0099"/>
                </a:solidFill>
              </a:rPr>
              <a:t>Топорова</a:t>
            </a:r>
            <a:r>
              <a:rPr lang="ru-RU" sz="2400" b="1" i="1" dirty="0" smtClean="0">
                <a:solidFill>
                  <a:srgbClr val="000099"/>
                </a:solidFill>
              </a:rPr>
              <a:t> Антонина Алексеевна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 Заместитель начальника отдела статистики предприятий                                        </a:t>
            </a:r>
            <a:r>
              <a:rPr lang="ru-RU" sz="2400" b="1" dirty="0" smtClean="0">
                <a:solidFill>
                  <a:srgbClr val="000099"/>
                </a:solidFill>
              </a:rPr>
              <a:t>Салихова Лира </a:t>
            </a:r>
            <a:r>
              <a:rPr lang="ru-RU" sz="2400" b="1" dirty="0" err="1" smtClean="0">
                <a:solidFill>
                  <a:srgbClr val="000099"/>
                </a:solidFill>
              </a:rPr>
              <a:t>Руфкатовна</a:t>
            </a:r>
            <a:r>
              <a:rPr lang="ru-RU" sz="2400" b="1" i="1" dirty="0" smtClean="0">
                <a:solidFill>
                  <a:srgbClr val="000099"/>
                </a:solidFill>
              </a:rPr>
              <a:t>                                </a:t>
            </a:r>
            <a:r>
              <a:rPr lang="ru-RU" sz="2000" b="1" i="1" dirty="0" smtClean="0">
                <a:solidFill>
                  <a:srgbClr val="000099"/>
                </a:solidFill>
              </a:rPr>
              <a:t>главный специалист-эксперт</a:t>
            </a:r>
            <a:endParaRPr lang="ru-RU" sz="20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2830368" y="210185"/>
            <a:ext cx="8809686" cy="276286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4" name="Текст 2"/>
          <p:cNvSpPr txBox="1">
            <a:spLocks/>
          </p:cNvSpPr>
          <p:nvPr/>
        </p:nvSpPr>
        <p:spPr>
          <a:xfrm>
            <a:off x="444620" y="762001"/>
            <a:ext cx="11195434" cy="5448300"/>
          </a:xfrm>
          <a:prstGeom prst="rect">
            <a:avLst/>
          </a:prstGeom>
        </p:spPr>
        <p:txBody>
          <a:bodyPr anchor="t"/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99"/>
                </a:solidFill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</a:rPr>
              <a:t>По строке 201 </a:t>
            </a:r>
            <a:r>
              <a:rPr lang="ru-RU" sz="2400" b="1" dirty="0" smtClean="0">
                <a:solidFill>
                  <a:srgbClr val="000099"/>
                </a:solidFill>
              </a:rPr>
              <a:t>указывается УСТАВНЫЙ КАПИТАЛ, </a:t>
            </a:r>
            <a:r>
              <a:rPr lang="ru-RU" sz="2400" b="1" u="sng" dirty="0" smtClean="0">
                <a:solidFill>
                  <a:srgbClr val="000099"/>
                </a:solidFill>
              </a:rPr>
              <a:t>зафиксированный в учредительных документах</a:t>
            </a:r>
            <a:r>
              <a:rPr lang="ru-RU" sz="2400" b="1" dirty="0" smtClean="0">
                <a:solidFill>
                  <a:srgbClr val="000099"/>
                </a:solidFill>
              </a:rPr>
              <a:t> и который обязательно должен совпадать с </a:t>
            </a:r>
            <a:r>
              <a:rPr lang="ru-RU" sz="2400" b="1" u="sng" dirty="0" smtClean="0">
                <a:solidFill>
                  <a:srgbClr val="000099"/>
                </a:solidFill>
              </a:rPr>
              <a:t>формой № 1 строкой 310</a:t>
            </a:r>
            <a:r>
              <a:rPr lang="ru-RU" sz="2400" b="1" dirty="0" smtClean="0">
                <a:solidFill>
                  <a:srgbClr val="000099"/>
                </a:solidFill>
              </a:rPr>
              <a:t> Бухгалтерского баланса.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</a:rPr>
              <a:t>  В зависимости от формы собственности проставляется УК в соответствующие строки. Если у предприятия меняется форма собственности, то обязательно нужно известить об этом отдел ведения </a:t>
            </a:r>
            <a:r>
              <a:rPr lang="ru-RU" sz="2400" b="1" dirty="0" err="1" smtClean="0">
                <a:solidFill>
                  <a:srgbClr val="000099"/>
                </a:solidFill>
              </a:rPr>
              <a:t>Статрегистра</a:t>
            </a:r>
            <a:r>
              <a:rPr lang="ru-RU" sz="2400" b="1" dirty="0" smtClean="0">
                <a:solidFill>
                  <a:srgbClr val="000099"/>
                </a:solidFill>
              </a:rPr>
              <a:t> Башкортостанстата, чтобы они внесли эти изменения в генеральную совокупность, т.е. актуализировали данные 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(</a:t>
            </a:r>
            <a:r>
              <a:rPr lang="ru-RU" sz="2400" b="1" u="sng" dirty="0" smtClean="0">
                <a:solidFill>
                  <a:srgbClr val="C00000"/>
                </a:solidFill>
              </a:rPr>
              <a:t>тел.8-347-273-27-01 Новоселова Лариса Егоровна</a:t>
            </a:r>
            <a:r>
              <a:rPr lang="ru-RU" sz="2400" b="1" u="sng" dirty="0" smtClean="0">
                <a:solidFill>
                  <a:srgbClr val="000099"/>
                </a:solidFill>
              </a:rPr>
              <a:t>)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</a:rPr>
              <a:t> Каталоги формируются по состоянию на 31.12.2022 года и соответственно </a:t>
            </a:r>
            <a:r>
              <a:rPr lang="ru-RU" sz="2400" b="1" dirty="0">
                <a:solidFill>
                  <a:srgbClr val="000099"/>
                </a:solidFill>
              </a:rPr>
              <a:t>форма собственности </a:t>
            </a:r>
            <a:r>
              <a:rPr lang="ru-RU" sz="2400" b="1" dirty="0" smtClean="0">
                <a:solidFill>
                  <a:srgbClr val="000099"/>
                </a:solidFill>
              </a:rPr>
              <a:t>должна быть та, которая была в 2022 году.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3342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444620" y="762000"/>
            <a:ext cx="11195434" cy="5448299"/>
          </a:xfrm>
          <a:prstGeom prst="foldedCorner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466725" y="571880"/>
            <a:ext cx="11173329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бланка: Раздел 4. Организационная  структура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73641"/>
              </p:ext>
            </p:extLst>
          </p:nvPr>
        </p:nvGraphicFramePr>
        <p:xfrm>
          <a:off x="466725" y="1123949"/>
          <a:ext cx="10972800" cy="3715299"/>
        </p:xfrm>
        <a:graphic>
          <a:graphicData uri="http://schemas.openxmlformats.org/drawingml/2006/table">
            <a:tbl>
              <a:tblPr/>
              <a:tblGrid>
                <a:gridCol w="579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3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4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59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726"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 ч. имеют статус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филиалов</a:t>
                      </a:r>
                    </a:p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693"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43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территориально-обособленных подразделений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401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4382">
                <a:tc>
                  <a:txBody>
                    <a:bodyPr/>
                    <a:lstStyle/>
                    <a:p>
                      <a:pPr marL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 ч. находящихся на территории других субъектов Российской 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Федерации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3168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indent="-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indent="-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402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3168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3168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08" marR="5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 rot="10800000" flipV="1">
            <a:off x="466725" y="4890447"/>
            <a:ext cx="109728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Если количество территориально-обособленных подразделений </a:t>
            </a:r>
          </a:p>
          <a:p>
            <a:pPr algn="ctr">
              <a:lnSpc>
                <a:spcPts val="15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больше 1, то заполняется раздел 9 и справка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61999" y="5572124"/>
          <a:ext cx="10677525" cy="619125"/>
        </p:xfrm>
        <a:graphic>
          <a:graphicData uri="http://schemas.openxmlformats.org/drawingml/2006/table">
            <a:tbl>
              <a:tblPr/>
              <a:tblGrid>
                <a:gridCol w="7117931"/>
                <a:gridCol w="1779169"/>
                <a:gridCol w="1780425"/>
              </a:tblGrid>
              <a:tr h="619125"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Количество дочерних и зависимых обществ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indent="-53340" algn="ctr">
                        <a:lnSpc>
                          <a:spcPct val="108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403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317500" algn="just">
                        <a:lnSpc>
                          <a:spcPct val="108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7496173" y="2114549"/>
            <a:ext cx="4557933" cy="1285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Стр.401 гр.1 = головная организация + количество ТОСП и ФЛ в 9р. Если нет ОБП, то стр. 401 гр.1=1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6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350519" y="571881"/>
            <a:ext cx="11508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</a:t>
            </a:r>
            <a:r>
              <a:rPr lang="ru-RU" sz="2000" b="1" dirty="0" err="1" smtClean="0">
                <a:solidFill>
                  <a:srgbClr val="000099"/>
                </a:solidFill>
              </a:rPr>
              <a:t>бланка:Раздел</a:t>
            </a:r>
            <a:r>
              <a:rPr lang="ru-RU" sz="2000" b="1" dirty="0" smtClean="0">
                <a:solidFill>
                  <a:srgbClr val="000099"/>
                </a:solidFill>
              </a:rPr>
              <a:t> 5.Сведения о производстве и отгрузке товаров, работ и услуг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85775" y="1066800"/>
          <a:ext cx="11296650" cy="5558921"/>
        </p:xfrm>
        <a:graphic>
          <a:graphicData uri="http://schemas.openxmlformats.org/drawingml/2006/table">
            <a:tbl>
              <a:tblPr/>
              <a:tblGrid>
                <a:gridCol w="9096375"/>
                <a:gridCol w="914478"/>
                <a:gridCol w="1285797"/>
              </a:tblGrid>
              <a:tr h="33953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Отчетный год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0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Оборот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организации (без НДС,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акцизов,</a:t>
                      </a:r>
                      <a:r>
                        <a:rPr lang="ru-RU" sz="1600" b="1" baseline="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u="sng" baseline="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экспортных пошлин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аналогичных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обязательных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платежей) – всего (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стр. 502+507+512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501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=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660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marL="18034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отгружено товаров собственного производства, выполнено работ и услуг собственными силами (без продукции, указанной по строкам 513 - 518)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502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628">
                <a:tc>
                  <a:txBody>
                    <a:bodyPr/>
                    <a:lstStyle/>
                    <a:p>
                      <a:pPr marL="180340" indent="316865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из них:</a:t>
                      </a:r>
                    </a:p>
                    <a:p>
                      <a:pPr marL="180340" indent="316865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товаров на экспорт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503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547">
                <a:tc>
                  <a:txBody>
                    <a:bodyPr/>
                    <a:lstStyle/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товаров, произведенных из собственного сырья и материалов</a:t>
                      </a:r>
                    </a:p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другими   юридическими и физическими лицами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504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628">
                <a:tc>
                  <a:txBody>
                    <a:bodyPr/>
                    <a:lstStyle/>
                    <a:p>
                      <a:pPr marL="382905" indent="-202565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6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2905" indent="-202565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оказано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услуг по переработке неоплачиваемого (давальческого) сырья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505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905">
                <a:tc>
                  <a:txBody>
                    <a:bodyPr/>
                    <a:lstStyle/>
                    <a:p>
                      <a:pPr marL="382905" indent="-202565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произведено работ по капитальному и текущему ремонту зданий и   сооружений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506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8652">
                <a:tc>
                  <a:txBody>
                    <a:bodyPr/>
                    <a:lstStyle/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6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продано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товаров, приобретенных для перепродажи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507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628">
                <a:tc>
                  <a:txBody>
                    <a:bodyPr/>
                    <a:lstStyle/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из них:</a:t>
                      </a:r>
                    </a:p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электрической энергии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508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577">
                <a:tc>
                  <a:txBody>
                    <a:bodyPr/>
                    <a:lstStyle/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тепловой энергии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509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газа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510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82905" indent="-202565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объектов недвижимости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511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349">
                <a:tc>
                  <a:txBody>
                    <a:bodyPr/>
                    <a:lstStyle/>
                    <a:p>
                      <a:pPr marL="180340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продано сырья, материалов, комплектующих изделий, топлива, приобретенных ранее для производства продукции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512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89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Работы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строительного характера, выполненные по договору субподряда другими юридическими и физическими лицами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513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5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Работы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научно-технического характера, выполненные по договору субподряда другими юридическими и физическими лицами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514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Выгнутая вправо стрелка 13"/>
          <p:cNvSpPr/>
          <p:nvPr/>
        </p:nvSpPr>
        <p:spPr>
          <a:xfrm flipV="1">
            <a:off x="10372725" y="1695449"/>
            <a:ext cx="314325" cy="7429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1428750"/>
            <a:ext cx="3905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913" y="1276349"/>
            <a:ext cx="399512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6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350520" y="571881"/>
            <a:ext cx="11289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бланка: </a:t>
            </a:r>
            <a:r>
              <a:rPr lang="ru-RU" b="1" dirty="0" smtClean="0">
                <a:solidFill>
                  <a:srgbClr val="000099"/>
                </a:solidFill>
              </a:rPr>
              <a:t>Раздел 5.Сведения о производстве и отгрузке товаров, работ и услуг                                                           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84289"/>
              </p:ext>
            </p:extLst>
          </p:nvPr>
        </p:nvGraphicFramePr>
        <p:xfrm>
          <a:off x="485775" y="1166181"/>
          <a:ext cx="11154279" cy="5623620"/>
        </p:xfrm>
        <a:graphic>
          <a:graphicData uri="http://schemas.openxmlformats.org/drawingml/2006/table">
            <a:tbl>
              <a:tblPr/>
              <a:tblGrid>
                <a:gridCol w="8896350"/>
                <a:gridCol w="1019175"/>
                <a:gridCol w="1238754"/>
              </a:tblGrid>
              <a:tr h="3229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15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Произведено промышленной продукции, зачисленной в отчетном периоде в   основные средства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515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31686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831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Произведено сельскохозяйственной продукции, зачисленной в отчетном периоде в основные средства (скот и многолетние насаждения)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516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31686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indent="31686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6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Произведено продукции, переданной другим юридическим и физическим лицам на безвозмездной основе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518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373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Произведено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кормов, удобрений и прочей продукции для использования при осуществлении сельскохозяйственной деятельности собственными силами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519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759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600" b="1" dirty="0" smtClean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Произведено сельскохозяйственной продукции собственного производства, переданной своим несельскохозяйственным подразделениям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792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Субсидии из бюджета, связанные с текущим производством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523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77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из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них на покрытие убытков организаций, возникающих при продаже</a:t>
                      </a:r>
                    </a:p>
                    <a:p>
                      <a:pPr marL="0"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товаров (работ, услуг)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524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22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3399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99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Количество месяцев, в течении которых организация осуществляла  свою деятельность в отчетном году</a:t>
                      </a:r>
                      <a:endParaRPr lang="ru-RU" sz="1600" b="1" dirty="0">
                        <a:solidFill>
                          <a:srgbClr val="3399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99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525</a:t>
                      </a:r>
                      <a:endParaRPr lang="ru-RU" sz="1600" b="1" dirty="0">
                        <a:solidFill>
                          <a:srgbClr val="3399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22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Сумма вывозных (экспортных) пошлин, подлежащих уплате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за отчетный период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526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 bwMode="auto">
          <a:xfrm>
            <a:off x="10239375" y="3957635"/>
            <a:ext cx="1400679" cy="83343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  <a:t>Вкл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</a:rPr>
              <a:t>. в стр.610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0315" y="762140"/>
            <a:ext cx="11594980" cy="540495"/>
          </a:xfrm>
        </p:spPr>
        <p:txBody>
          <a:bodyPr/>
          <a:lstStyle/>
          <a:p>
            <a:r>
              <a:rPr lang="ru-RU" b="1" dirty="0"/>
              <a:t>ПОКАЗАТЕЛИ СТР. 519 И 520 В Ф. №1-ПРЕД.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92220" y="1510501"/>
          <a:ext cx="11594980" cy="4504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520" y="114301"/>
            <a:ext cx="2479848" cy="261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7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799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79990" cy="936897"/>
          </a:xfrm>
        </p:spPr>
        <p:txBody>
          <a:bodyPr/>
          <a:lstStyle/>
          <a:p>
            <a:r>
              <a:rPr lang="ru-RU" b="1" dirty="0"/>
              <a:t>Порядок учета сельскохозяйственной продукции, предназначенной для использования в своем хозяйстве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9803" y="1633928"/>
          <a:ext cx="11572407" cy="4437087"/>
        </p:xfrm>
        <a:graphic>
          <a:graphicData uri="http://schemas.openxmlformats.org/drawingml/2006/table">
            <a:tbl>
              <a:tblPr firstRow="1" firstCol="1" bandRow="1"/>
              <a:tblGrid>
                <a:gridCol w="3147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4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75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Нормативный акт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Положения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733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Минсельхоза РФ от 13 июня 2001 г. № 654 «Об утверждении плана счетов бухгалтерского учета финансово-хозяйственной деятельности предприятий и организаций агропромышленного комплекса и методических рекомендаций по его применению»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Сельскохозяйственную продукцию собственного производства, предназначенную для использования в качестве сырья для промышленной переработки в своем хозяйстве, учитывают на счете 43 "Готовая продукция".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Сырье и материалы собственного производства, направляемые в промышленную переработку, </a:t>
                      </a:r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списывают по фактической себестоимости</a:t>
                      </a: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дебет субсчета 20-3 "Промышленные производства".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Если готовая продукция полностью направляется для использования в самой организации, то она на счет 43 "Готовая продукция" может не приходоваться, а учитывается на счете 10 "Материалы" и других аналогичных счетах в зависимости от назначения этой продукции (например, фуражное зерно, семена и посадочный материал, отдельные виды побочной продукции животноводства и растениеводства).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7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189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15594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6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466725" y="571880"/>
            <a:ext cx="11173329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бланка:Раздел6</a:t>
            </a:r>
            <a:r>
              <a:rPr lang="ru-RU" b="1" dirty="0" smtClean="0">
                <a:solidFill>
                  <a:srgbClr val="000099"/>
                </a:solidFill>
              </a:rPr>
              <a:t>.Расходы  на производство и продажу продукции(товаров, работ и услуг)</a:t>
            </a: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81026" y="1086434"/>
          <a:ext cx="11191874" cy="5634373"/>
        </p:xfrm>
        <a:graphic>
          <a:graphicData uri="http://schemas.openxmlformats.org/drawingml/2006/table">
            <a:tbl>
              <a:tblPr/>
              <a:tblGrid>
                <a:gridCol w="8820149"/>
                <a:gridCol w="1076325"/>
                <a:gridCol w="1295400"/>
              </a:tblGrid>
              <a:tr h="499672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Отчетный год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284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5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Расходы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приобретение товаров для перепродажи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5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из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них:</a:t>
                      </a:r>
                    </a:p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электрической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энергии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314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тепловой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энергии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603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357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газа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604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904">
                <a:tc>
                  <a:txBody>
                    <a:bodyPr/>
                    <a:lstStyle/>
                    <a:p>
                      <a:pPr marL="30797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объектов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недвижимости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605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845"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Остатки товаров для перепродажи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на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начало года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284">
                <a:tc>
                  <a:txBody>
                    <a:bodyPr/>
                    <a:lstStyle/>
                    <a:p>
                      <a:pPr marL="314706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на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конец года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607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8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из них:</a:t>
                      </a:r>
                    </a:p>
                    <a:p>
                      <a:pPr marL="2178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объекты  недвижимости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                на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начало года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608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284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на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конец года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609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Расходы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610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569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   из них: </a:t>
                      </a:r>
                    </a:p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импортные сырье, материалы, покупные изделия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611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029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газ природный (естественный), используемый в качестве компонента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  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производстве продукции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612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9672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расходы на транспортировку, хранение и доставку грузов, </a:t>
                      </a:r>
                      <a:b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осуществляемые магистральным грузовым железнодорожным транспортом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613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10029825" y="4581525"/>
            <a:ext cx="2024282" cy="828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стр.610 ≥ стр.519+520+ 666-667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95300" y="933057"/>
            <a:ext cx="11233030" cy="460096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2830368" y="210185"/>
            <a:ext cx="8809686" cy="276286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495300" y="619125"/>
            <a:ext cx="1114475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бланка: Раздел 6</a:t>
            </a:r>
            <a:r>
              <a:rPr lang="ru-RU" sz="2800" b="1" dirty="0" smtClean="0">
                <a:solidFill>
                  <a:srgbClr val="000099"/>
                </a:solidFill>
              </a:rPr>
              <a:t>.</a:t>
            </a:r>
            <a:r>
              <a:rPr lang="ru-RU" sz="2000" b="1" dirty="0" smtClean="0">
                <a:solidFill>
                  <a:srgbClr val="000099"/>
                </a:solidFill>
              </a:rPr>
              <a:t>Расходы  на производство и продажу продукции                                          (товаров, работ, услуг)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26082"/>
              </p:ext>
            </p:extLst>
          </p:nvPr>
        </p:nvGraphicFramePr>
        <p:xfrm>
          <a:off x="214282" y="1323975"/>
          <a:ext cx="11301442" cy="3800476"/>
        </p:xfrm>
        <a:graphic>
          <a:graphicData uri="http://schemas.openxmlformats.org/drawingml/2006/table">
            <a:tbl>
              <a:tblPr/>
              <a:tblGrid>
                <a:gridCol w="9041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3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0162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Отчетный год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409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52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Расходы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приобретение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топлива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616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52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в том числе: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продукты нефтепереработки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газ</a:t>
                      </a:r>
                      <a:r>
                        <a:rPr lang="ru-RU" sz="1800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природный (естественный)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618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уголь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619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368">
                <a:tc>
                  <a:txBody>
                    <a:bodyPr/>
                    <a:lstStyle/>
                    <a:p>
                      <a:pPr marL="30797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</a:t>
                      </a:r>
                      <a:r>
                        <a:rPr lang="ru-RU" sz="1800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виды топлива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620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52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Расходы на энергию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621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6521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том числе: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электрической энергии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622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55675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из нее: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электрической энергии, приобретенной на оптовом рынке электрической энергии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623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6521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800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тепловой энергии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624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6521">
                <a:tc>
                  <a:txBody>
                    <a:bodyPr/>
                    <a:lstStyle/>
                    <a:p>
                      <a:pPr marL="18034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воду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625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 rot="10800000" flipV="1">
            <a:off x="609599" y="5315695"/>
            <a:ext cx="10906124" cy="5231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!!! </a:t>
            </a:r>
            <a:r>
              <a:rPr lang="ru-RU" sz="2800" b="1" dirty="0" smtClean="0">
                <a:solidFill>
                  <a:srgbClr val="000099"/>
                </a:solidFill>
                <a:ea typeface="Times New Roman"/>
                <a:cs typeface="Times New Roman"/>
              </a:rPr>
              <a:t>стр.616 + стр.629 ≥ стр.630</a:t>
            </a:r>
            <a:endParaRPr lang="ru-RU" sz="2800" b="1" dirty="0">
              <a:solidFill>
                <a:srgbClr val="000099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2830368" y="210185"/>
            <a:ext cx="8809686" cy="276286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350520" y="486471"/>
            <a:ext cx="11289534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</a:t>
            </a:r>
            <a:r>
              <a:rPr lang="ru-RU" sz="2000" b="1" dirty="0" err="1" smtClean="0">
                <a:solidFill>
                  <a:srgbClr val="000099"/>
                </a:solidFill>
              </a:rPr>
              <a:t>бланка:Раздел</a:t>
            </a:r>
            <a:r>
              <a:rPr lang="ru-RU" sz="2000" b="1" dirty="0" smtClean="0">
                <a:solidFill>
                  <a:srgbClr val="000099"/>
                </a:solidFill>
              </a:rPr>
              <a:t> 6.Расходы  на производство и продажу продукции (</a:t>
            </a:r>
            <a:r>
              <a:rPr lang="ru-RU" sz="2000" b="1" dirty="0" err="1" smtClean="0">
                <a:solidFill>
                  <a:srgbClr val="000099"/>
                </a:solidFill>
              </a:rPr>
              <a:t>товаров,работ,услуг</a:t>
            </a:r>
            <a:r>
              <a:rPr lang="ru-RU" sz="2000" b="1" dirty="0" smtClean="0">
                <a:solidFill>
                  <a:srgbClr val="000099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Georgia" pitchFamily="18" charset="0"/>
              </a:rPr>
              <a:t>                                       </a:t>
            </a:r>
            <a:endParaRPr lang="ru-RU" b="1" dirty="0"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88355"/>
              </p:ext>
            </p:extLst>
          </p:nvPr>
        </p:nvGraphicFramePr>
        <p:xfrm>
          <a:off x="350520" y="1123098"/>
          <a:ext cx="11289534" cy="5232582"/>
        </p:xfrm>
        <a:graphic>
          <a:graphicData uri="http://schemas.openxmlformats.org/drawingml/2006/table">
            <a:tbl>
              <a:tblPr/>
              <a:tblGrid>
                <a:gridCol w="9031627"/>
                <a:gridCol w="972918"/>
                <a:gridCol w="1284989"/>
              </a:tblGrid>
              <a:tr h="460606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Отчетный год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20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24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Расходы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оплату труда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633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01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из них оплата учебных</a:t>
                      </a: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634</a:t>
                      </a: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042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Страховые взносы в Пенсионный фонд, ФСС, ФФОМС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635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318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7,6 %  ≤</a:t>
                      </a:r>
                      <a:r>
                        <a:rPr lang="ru-RU" sz="2800" b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Стр.635/стр.633* 100≤ 39%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24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Амортизация основных средств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637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241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Амортизация нематериальных активов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638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5683">
                <a:tc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241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Обязательные страховые платежи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646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2834">
                <a:tc>
                  <a:txBody>
                    <a:bodyPr/>
                    <a:lstStyle/>
                    <a:p>
                      <a:pPr marL="1803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из них по страхованию от несчастных случаев на производстве и</a:t>
                      </a:r>
                      <a:br>
                        <a:rPr lang="ru-RU" sz="20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профессиональных заболеваний        </a:t>
                      </a: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943429"/>
            <a:ext cx="9417837" cy="285931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2830368" y="210185"/>
            <a:ext cx="8809686" cy="276286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476249" y="375497"/>
            <a:ext cx="1138237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бланка: Раздел 7</a:t>
            </a:r>
            <a:r>
              <a:rPr lang="ru-RU" sz="2800" b="1" dirty="0" smtClean="0">
                <a:solidFill>
                  <a:srgbClr val="000099"/>
                </a:solidFill>
              </a:rPr>
              <a:t>.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Расходы  по оплате отдельных видов работ и услуг сторонних организаций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975535"/>
              </p:ext>
            </p:extLst>
          </p:nvPr>
        </p:nvGraphicFramePr>
        <p:xfrm>
          <a:off x="476249" y="1043255"/>
          <a:ext cx="11163805" cy="5983530"/>
        </p:xfrm>
        <a:graphic>
          <a:graphicData uri="http://schemas.openxmlformats.org/drawingml/2006/table">
            <a:tbl>
              <a:tblPr/>
              <a:tblGrid>
                <a:gridCol w="8543926"/>
                <a:gridCol w="1266825"/>
                <a:gridCol w="1353054"/>
              </a:tblGrid>
              <a:tr h="486208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Отчетный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6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Расходы по оплате работ и  услуг сторонних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стр.701+711+712+713+714+720+721+ сумма строк с 724 по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737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980" marR="4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657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8980" marR="4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980" marR="4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транспортировке грузов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701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9226">
                <a:tc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из них:</a:t>
                      </a:r>
                    </a:p>
                    <a:p>
                      <a:pPr marL="76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магистральным  грузовым железнодорожным транспортом</a:t>
                      </a:r>
                      <a:b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(без расходов, указанных по строке 613)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702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                  из нее:</a:t>
                      </a:r>
                    </a:p>
                    <a:p>
                      <a:pPr marL="18034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плата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 аренду вагонов и иные платежи собственникам вагонов</a:t>
                      </a: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703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 marL="831850" indent="-11588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плата за грузовые перевозки, за предоставление услуг,         инфраструктуры и   локомотивной тяги</a:t>
                      </a: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704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промышленным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железнодорожным транспортом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705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автомобильным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транспортом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706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трубопроводным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транспортом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707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морским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транспортом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708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внутренним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водным транспортом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709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воздушным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транспортом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710</a:t>
                      </a: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капитальному и текущему ремонту, реставрации жилых и нежилых зданий или  сооружений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711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520" y="52227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76250" y="483518"/>
            <a:ext cx="11163804" cy="5872164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lang="ru-RU" sz="4400" b="1" dirty="0">
                <a:solidFill>
                  <a:srgbClr val="C00000"/>
                </a:solidFill>
              </a:rPr>
              <a:t>Форма № 1-ПРЕДПРИЯТИЕ </a:t>
            </a:r>
            <a:r>
              <a:rPr lang="ru-RU" sz="4400" b="1" dirty="0" smtClean="0">
                <a:solidFill>
                  <a:srgbClr val="000099"/>
                </a:solidFill>
              </a:rPr>
              <a:t>«Основные </a:t>
            </a:r>
            <a:r>
              <a:rPr lang="ru-RU" sz="4400" b="1" dirty="0">
                <a:solidFill>
                  <a:srgbClr val="000099"/>
                </a:solidFill>
              </a:rPr>
              <a:t>сведения о </a:t>
            </a:r>
            <a:r>
              <a:rPr lang="ru-RU" sz="4400" b="1" dirty="0" smtClean="0">
                <a:solidFill>
                  <a:srgbClr val="000099"/>
                </a:solidFill>
              </a:rPr>
              <a:t/>
            </a:r>
            <a:br>
              <a:rPr lang="ru-RU" sz="4400" b="1" dirty="0" smtClean="0">
                <a:solidFill>
                  <a:srgbClr val="000099"/>
                </a:solidFill>
              </a:rPr>
            </a:br>
            <a:r>
              <a:rPr lang="ru-RU" sz="4400" b="1" dirty="0" smtClean="0">
                <a:solidFill>
                  <a:srgbClr val="000099"/>
                </a:solidFill>
              </a:rPr>
              <a:t>деятельности </a:t>
            </a:r>
            <a:r>
              <a:rPr lang="ru-RU" sz="4400" b="1" dirty="0">
                <a:solidFill>
                  <a:srgbClr val="000099"/>
                </a:solidFill>
              </a:rPr>
              <a:t>организации»  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4400" b="1" dirty="0" smtClean="0">
                <a:solidFill>
                  <a:srgbClr val="000099"/>
                </a:solidFill>
              </a:rPr>
              <a:t>утверждена </a:t>
            </a:r>
            <a:r>
              <a:rPr lang="ru-RU" sz="4400" b="1" dirty="0">
                <a:solidFill>
                  <a:srgbClr val="000099"/>
                </a:solidFill>
              </a:rPr>
              <a:t>приказом </a:t>
            </a:r>
            <a:r>
              <a:rPr lang="ru-RU" sz="4400" b="1" dirty="0" smtClean="0">
                <a:solidFill>
                  <a:srgbClr val="000099"/>
                </a:solidFill>
              </a:rPr>
              <a:t/>
            </a:r>
            <a:br>
              <a:rPr lang="ru-RU" sz="4400" b="1" dirty="0" smtClean="0">
                <a:solidFill>
                  <a:srgbClr val="000099"/>
                </a:solidFill>
              </a:rPr>
            </a:br>
            <a:r>
              <a:rPr lang="ru-RU" sz="4400" b="1" dirty="0" smtClean="0">
                <a:solidFill>
                  <a:srgbClr val="000099"/>
                </a:solidFill>
              </a:rPr>
              <a:t>Росстата  от 29.07.2022 </a:t>
            </a:r>
            <a:r>
              <a:rPr lang="ru-RU" sz="4400" b="1" dirty="0">
                <a:solidFill>
                  <a:srgbClr val="000099"/>
                </a:solidFill>
              </a:rPr>
              <a:t>№ </a:t>
            </a:r>
            <a:r>
              <a:rPr lang="ru-RU" sz="4400" b="1" dirty="0" smtClean="0">
                <a:solidFill>
                  <a:srgbClr val="000099"/>
                </a:solidFill>
              </a:rPr>
              <a:t>533</a:t>
            </a:r>
            <a:r>
              <a:rPr lang="en-US" sz="4400" b="1" dirty="0" smtClean="0">
                <a:solidFill>
                  <a:srgbClr val="000099"/>
                </a:solidFill>
              </a:rPr>
              <a:t> </a:t>
            </a:r>
            <a:endParaRPr lang="ru-RU" sz="4400" b="1" dirty="0" smtClean="0">
              <a:solidFill>
                <a:srgbClr val="000099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Указания по заполнению </a:t>
            </a:r>
            <a:r>
              <a:rPr lang="ru-RU" sz="4400" b="1" dirty="0" smtClean="0">
                <a:solidFill>
                  <a:srgbClr val="000099"/>
                </a:solidFill>
              </a:rPr>
              <a:t>утверждены приказом Росстата                                      от 13.12.2022 г. №929</a:t>
            </a:r>
            <a:endParaRPr lang="ru-RU" sz="4400" b="1" dirty="0">
              <a:solidFill>
                <a:srgbClr val="000099"/>
              </a:solidFill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1" i="1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476250" y="483519"/>
            <a:ext cx="11163804" cy="5870970"/>
          </a:xfrm>
          <a:prstGeom prst="foldedCorne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943429"/>
            <a:ext cx="9417837" cy="285931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2830368" y="210185"/>
            <a:ext cx="8809686" cy="276286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350520" y="486471"/>
            <a:ext cx="11289534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бланка: Раздел 7. </a:t>
            </a:r>
            <a:r>
              <a:rPr lang="ru-RU" b="1" dirty="0" smtClean="0">
                <a:solidFill>
                  <a:srgbClr val="000099"/>
                </a:solidFill>
              </a:rPr>
              <a:t>Расходы  по оплате отдельных видов работ и услуг сторонних организаций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6725" y="1095375"/>
          <a:ext cx="11173329" cy="4985111"/>
        </p:xfrm>
        <a:graphic>
          <a:graphicData uri="http://schemas.openxmlformats.org/drawingml/2006/table">
            <a:tbl>
              <a:tblPr/>
              <a:tblGrid>
                <a:gridCol w="8429625"/>
                <a:gridCol w="1314450"/>
                <a:gridCol w="1429254"/>
              </a:tblGrid>
              <a:tr h="373515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Отчетный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2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Прочих услуг производственного характера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980" marR="4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714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980" marR="489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980" marR="4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7030"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        из них:</a:t>
                      </a:r>
                    </a:p>
                    <a:p>
                      <a:pPr marL="2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услуг производственного характера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715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148"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800" b="1" baseline="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 передаче и распределению тепловой энергии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716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353"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услуг по распределению газа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717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353"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800" b="1" baseline="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 переработке давальческого сырья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718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515"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услуг по проведению геологоразведочных работ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719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515">
                <a:tc>
                  <a:txBody>
                    <a:bodyPr/>
                    <a:lstStyle/>
                    <a:p>
                      <a:pPr marL="2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827">
                <a:tc>
                  <a:txBody>
                    <a:bodyPr/>
                    <a:lstStyle/>
                    <a:p>
                      <a:pPr marL="216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827">
                <a:tc>
                  <a:txBody>
                    <a:bodyPr/>
                    <a:lstStyle/>
                    <a:p>
                      <a:pPr marL="216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241">
                <a:tc>
                  <a:txBody>
                    <a:bodyPr/>
                    <a:lstStyle/>
                    <a:p>
                      <a:pPr marL="2160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830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прочих услуг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737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50" marR="57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1628775"/>
            <a:ext cx="9417837" cy="217396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2830368" y="210185"/>
            <a:ext cx="8809686" cy="276286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476250" y="486471"/>
            <a:ext cx="1116380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бланка: Раздел 6.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Расходы  на производство и продажу продукции (товаров, работ ,услуг)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94160"/>
              </p:ext>
            </p:extLst>
          </p:nvPr>
        </p:nvGraphicFramePr>
        <p:xfrm>
          <a:off x="476250" y="1085850"/>
          <a:ext cx="11163804" cy="5394753"/>
        </p:xfrm>
        <a:graphic>
          <a:graphicData uri="http://schemas.openxmlformats.org/drawingml/2006/table">
            <a:tbl>
              <a:tblPr/>
              <a:tblGrid>
                <a:gridCol w="9984080"/>
                <a:gridCol w="1179724"/>
              </a:tblGrid>
              <a:tr h="1626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расходы, связанные с производством и продажей продукции (товаров, работ, услуг) (не перечисленные в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строках 601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610, 616, 621, 625, 626, 633, 635-639, 646, 648-651, 656, 657)</a:t>
                      </a:r>
                    </a:p>
                  </a:txBody>
                  <a:tcPr marL="48980" marR="48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658</a:t>
                      </a:r>
                    </a:p>
                  </a:txBody>
                  <a:tcPr marL="48980" marR="48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59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Контроль: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строка 658 / строку 659   не более 5%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980" marR="48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980" marR="489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затрат на производство и продажу товаров (работ, услуг) за отчетный год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b="1" spc="1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строки 610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+ 616 + 621 + 625 +626 + 627 – 628 + 629 – 630 – 631 – 632 + 633 + 635 + 636 + 637 + 638 +639 + 646 + 648 + 649 +650+ 651 + 656 + 657 +658)</a:t>
                      </a:r>
                    </a:p>
                  </a:txBody>
                  <a:tcPr marL="48980" marR="48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8EE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659</a:t>
                      </a:r>
                    </a:p>
                  </a:txBody>
                  <a:tcPr marL="48980" marR="48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8EE"/>
                    </a:solidFill>
                  </a:tcPr>
                </a:tc>
              </a:tr>
              <a:tr h="131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НДС, </a:t>
                      </a:r>
                      <a:r>
                        <a:rPr lang="ru-RU" sz="2000" b="1" u="sng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начисленная и причитающаяся к получению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покупателей за проданные товары, продукцию, выполненные работы, оказанные</a:t>
                      </a: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услуги </a:t>
                      </a:r>
                      <a:r>
                        <a:rPr lang="ru-RU" sz="2000" b="1" u="sng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отчетном году</a:t>
                      </a:r>
                      <a:r>
                        <a:rPr lang="ru-RU" sz="2000" b="1" u="none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Контроль:   </a:t>
                      </a: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14%≤стр.670\стр.501≤20</a:t>
                      </a:r>
                      <a:endParaRPr lang="ru-RU" sz="2800" b="1" u="sng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980" marR="48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980" marR="48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943429"/>
            <a:ext cx="9417837" cy="285931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2830368" y="210185"/>
            <a:ext cx="8809686" cy="276286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350519" y="486471"/>
            <a:ext cx="1145095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Увязка показателей разделов 5, 6 и 7</a:t>
            </a:r>
            <a:endParaRPr 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5300" y="1114427"/>
          <a:ext cx="11144754" cy="5305469"/>
        </p:xfrm>
        <a:graphic>
          <a:graphicData uri="http://schemas.openxmlformats.org/drawingml/2006/table">
            <a:tbl>
              <a:tblPr/>
              <a:tblGrid>
                <a:gridCol w="1300222"/>
                <a:gridCol w="8544311"/>
                <a:gridCol w="1300221"/>
              </a:tblGrid>
              <a:tr h="1390557"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 5</a:t>
                      </a: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Отгружено товаров, произведенных из собственного сырья и материалов</a:t>
                      </a: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другими юридическими и физическими лицами</a:t>
                      </a: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Строка 504  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стр.718 + стр.661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504</a:t>
                      </a: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2918"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 6</a:t>
                      </a: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Стоимость сырья и материалов, переданных в отчетном периоде</a:t>
                      </a: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на переработку  другим юридическим и физическим лицам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661</a:t>
                      </a: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279"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 7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Расходы по оплате услуг по переработке давальческого сырья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718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397">
                <a:tc gridSpan="3"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279"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 5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Оказано услуг по переработке неоплачиваемого (давальческого) сырья.</a:t>
                      </a: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 наличии данных по стр.505, стр.660 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/быть заполнена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505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2918"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 6</a:t>
                      </a: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Стоимость неоплачиваемого</a:t>
                      </a: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переработанного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сырья заказчика (давальческого)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660</a:t>
                      </a:r>
                    </a:p>
                    <a:p>
                      <a:pPr marL="76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230" y="4477108"/>
            <a:ext cx="330824" cy="17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26658"/>
              </p:ext>
            </p:extLst>
          </p:nvPr>
        </p:nvGraphicFramePr>
        <p:xfrm>
          <a:off x="493485" y="2264228"/>
          <a:ext cx="11408228" cy="2315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0322"/>
                <a:gridCol w="2953953"/>
                <a:gridCol w="2953953"/>
              </a:tblGrid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</a:tr>
              <a:tr h="3308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3484" y="571880"/>
            <a:ext cx="1114656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Увязка показателей разделов 5, 6 и 7</a:t>
            </a:r>
            <a:endParaRPr 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0520" y="1230630"/>
          <a:ext cx="11412855" cy="1676400"/>
        </p:xfrm>
        <a:graphic>
          <a:graphicData uri="http://schemas.openxmlformats.org/drawingml/2006/table">
            <a:tbl>
              <a:tblPr/>
              <a:tblGrid>
                <a:gridCol w="1493318"/>
                <a:gridCol w="8872491"/>
                <a:gridCol w="1047046"/>
              </a:tblGrid>
              <a:tr h="226111">
                <a:tc rowSpan="5"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 5</a:t>
                      </a:r>
                    </a:p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Продано </a:t>
                      </a:r>
                      <a:r>
                        <a:rPr lang="ru-RU" sz="2000" b="1" i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товаров, приобретенных для перепродажи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507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2221">
                <a:tc vMerge="1">
                  <a:txBody>
                    <a:bodyPr/>
                    <a:lstStyle/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из них:</a:t>
                      </a:r>
                    </a:p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электрической энергии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508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11">
                <a:tc vMerge="1">
                  <a:txBody>
                    <a:bodyPr/>
                    <a:lstStyle/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тепловой энергии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509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11">
                <a:tc vMerge="1">
                  <a:txBody>
                    <a:bodyPr/>
                    <a:lstStyle/>
                    <a:p>
                      <a:pPr marL="180340"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газа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11">
                <a:tc vMerge="1">
                  <a:txBody>
                    <a:bodyPr/>
                    <a:lstStyle/>
                    <a:p>
                      <a:pPr marL="382905" indent="-202565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2905" indent="-20256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объектов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недвижимости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511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0520" y="2907031"/>
          <a:ext cx="11412855" cy="3448651"/>
        </p:xfrm>
        <a:graphic>
          <a:graphicData uri="http://schemas.openxmlformats.org/drawingml/2006/table">
            <a:tbl>
              <a:tblPr/>
              <a:tblGrid>
                <a:gridCol w="1506855"/>
                <a:gridCol w="8848725"/>
                <a:gridCol w="1057275"/>
              </a:tblGrid>
              <a:tr h="320970">
                <a:tc rowSpan="8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 6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Расходы </a:t>
                      </a:r>
                      <a:r>
                        <a:rPr lang="ru-RU" sz="2000" b="1" i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приобретение товаров для перепродажи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8781">
                <a:tc vMerge="1"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L="762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электрической энергии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70">
                <a:tc vMerge="1"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тепловой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энергии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603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70">
                <a:tc vMerge="1">
                  <a:txBody>
                    <a:bodyPr/>
                    <a:lstStyle/>
                    <a:p>
                      <a:pPr marL="18034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газа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604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70">
                <a:tc vMerge="1">
                  <a:txBody>
                    <a:bodyPr/>
                    <a:lstStyle/>
                    <a:p>
                      <a:pPr marL="30797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79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объектов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недвижимости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605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781">
                <a:tc vMerge="1">
                  <a:txBody>
                    <a:bodyPr/>
                    <a:lstStyle/>
                    <a:p>
                      <a:pPr marL="314706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Остатки товаров для перепродажи:</a:t>
                      </a:r>
                    </a:p>
                    <a:p>
                      <a:pPr marL="314706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начало года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026">
                <a:tc vMerge="1">
                  <a:txBody>
                    <a:bodyPr/>
                    <a:lstStyle/>
                    <a:p>
                      <a:pPr marL="314706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4706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конец года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607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538">
                <a:tc vMerge="1"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из них:</a:t>
                      </a:r>
                    </a:p>
                    <a:p>
                      <a:pPr marL="21780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объекты 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недвижимости:</a:t>
                      </a:r>
                    </a:p>
                    <a:p>
                      <a:pPr marL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начало года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608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645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на конец года</a:t>
                      </a:r>
                    </a:p>
                  </a:txBody>
                  <a:tcPr marL="51768" marR="51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609</a:t>
                      </a:r>
                    </a:p>
                  </a:txBody>
                  <a:tcPr marL="51768" marR="51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26658"/>
              </p:ext>
            </p:extLst>
          </p:nvPr>
        </p:nvGraphicFramePr>
        <p:xfrm>
          <a:off x="493485" y="3482692"/>
          <a:ext cx="11408228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0322"/>
                <a:gridCol w="2953953"/>
                <a:gridCol w="2953953"/>
              </a:tblGrid>
              <a:tr h="2580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</a:tr>
              <a:tr h="129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</a:tr>
              <a:tr h="2580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</a:tr>
              <a:tr h="2580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3485" y="571880"/>
            <a:ext cx="1114656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Увязка показателей разделов 5, 6 и 7</a:t>
            </a:r>
            <a:endParaRPr 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93485" y="1008923"/>
          <a:ext cx="11408227" cy="733613"/>
        </p:xfrm>
        <a:graphic>
          <a:graphicData uri="http://schemas.openxmlformats.org/drawingml/2006/table">
            <a:tbl>
              <a:tblPr/>
              <a:tblGrid>
                <a:gridCol w="1711234"/>
                <a:gridCol w="8837077"/>
                <a:gridCol w="859916"/>
              </a:tblGrid>
              <a:tr h="733613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 5</a:t>
                      </a:r>
                    </a:p>
                    <a:p>
                      <a:pPr marL="18034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Продано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сырья, материалов, комплектующих изделий, топлива, приобретенных ранее для производства продукции</a:t>
                      </a: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512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57" y="1639020"/>
            <a:ext cx="625833" cy="57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93486" y="2070341"/>
          <a:ext cx="11408226" cy="1371600"/>
        </p:xfrm>
        <a:graphic>
          <a:graphicData uri="http://schemas.openxmlformats.org/drawingml/2006/table">
            <a:tbl>
              <a:tblPr/>
              <a:tblGrid>
                <a:gridCol w="1711234"/>
                <a:gridCol w="8837076"/>
                <a:gridCol w="859916"/>
              </a:tblGrid>
              <a:tr h="802256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Раздел 6</a:t>
                      </a:r>
                    </a:p>
                    <a:p>
                      <a:pPr marL="18034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Покупная стоимость сырья, материалов, топлива, комплектующих изделий, приобретенных для производства продукции, но проданных на сторону без переработки (обработки) (из строк 610, 616  и/или 627, 629)</a:t>
                      </a:r>
                    </a:p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Строка 632 не 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/быть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больше строки 512, в обратном случае - требуется пояснение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632</a:t>
                      </a:r>
                    </a:p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93486" y="3482692"/>
          <a:ext cx="11408225" cy="1371600"/>
        </p:xfrm>
        <a:graphic>
          <a:graphicData uri="http://schemas.openxmlformats.org/drawingml/2006/table">
            <a:tbl>
              <a:tblPr/>
              <a:tblGrid>
                <a:gridCol w="10449550"/>
                <a:gridCol w="958675"/>
              </a:tblGrid>
              <a:tr h="3509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Работы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строительного характера, выполненные по договору субподряда другими юридическими и физическими лицами</a:t>
                      </a: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8EE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8EE"/>
                    </a:solidFill>
                  </a:tcPr>
                </a:tc>
              </a:tr>
              <a:tr h="74631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 строке 513 организация - генеральный подрядчик отражает стоимость выполненных субподрядчиком и принятых по договору субподряда работ строительного характера (без НДС)</a:t>
                      </a:r>
                      <a:r>
                        <a:rPr lang="ru-MO" sz="18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MO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Данные объемы не учитываются генподрядчиком по строке 502</a:t>
                      </a:r>
                      <a:r>
                        <a:rPr lang="ru-MO" sz="18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93485" y="5010150"/>
          <a:ext cx="11408228" cy="1371600"/>
        </p:xfrm>
        <a:graphic>
          <a:graphicData uri="http://schemas.openxmlformats.org/drawingml/2006/table">
            <a:tbl>
              <a:tblPr/>
              <a:tblGrid>
                <a:gridCol w="10449553"/>
                <a:gridCol w="958675"/>
              </a:tblGrid>
              <a:tr h="5232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Работы научно-технического характера, выполненные по договору субподряда другими юридическими и физическими лицами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8EE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514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15" marR="57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8EE"/>
                    </a:solidFill>
                  </a:tcPr>
                </a:tc>
              </a:tr>
              <a:tr h="82227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 строке 514 организация - генеральный подрядчик отражает стоимость выполненных субподрядчиком и принятых по договору субподряда работ научно-технического характера (без НДС)</a:t>
                      </a:r>
                      <a:r>
                        <a:rPr lang="ru-MO" sz="18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MO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Данные объемы не учитываются генподрядчиком по строке 502</a:t>
                      </a:r>
                      <a:r>
                        <a:rPr lang="ru-MO" sz="18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7515" marR="57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15" marR="575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053" y="571880"/>
            <a:ext cx="551947" cy="32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6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26658"/>
              </p:ext>
            </p:extLst>
          </p:nvPr>
        </p:nvGraphicFramePr>
        <p:xfrm>
          <a:off x="493485" y="2264228"/>
          <a:ext cx="11408228" cy="2315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0322"/>
                <a:gridCol w="2953953"/>
                <a:gridCol w="2953953"/>
              </a:tblGrid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</a:tr>
              <a:tr h="3308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0521" y="571880"/>
            <a:ext cx="11289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C00000"/>
                </a:solidFill>
              </a:rPr>
              <a:t>МЕЖФОРМЕННЫЕ  СВЕРКИ</a:t>
            </a:r>
            <a:endParaRPr lang="ru-RU" sz="4000" b="1" i="1" u="sng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93483" y="1889185"/>
            <a:ext cx="3095105" cy="15133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П-1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3588589" y="3109987"/>
            <a:ext cx="5046453" cy="13239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1-предприятие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8635041" y="1889185"/>
            <a:ext cx="3005013" cy="15133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П-4</a:t>
            </a:r>
          </a:p>
        </p:txBody>
      </p:sp>
      <p:sp>
        <p:nvSpPr>
          <p:cNvPr id="17" name="Овал 16"/>
          <p:cNvSpPr/>
          <p:nvPr/>
        </p:nvSpPr>
        <p:spPr bwMode="auto">
          <a:xfrm>
            <a:off x="493484" y="4433977"/>
            <a:ext cx="3293511" cy="13974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1-натура-БМ</a:t>
            </a:r>
          </a:p>
        </p:txBody>
      </p:sp>
      <p:sp>
        <p:nvSpPr>
          <p:cNvPr id="18" name="Овал 17"/>
          <p:cNvSpPr/>
          <p:nvPr/>
        </p:nvSpPr>
        <p:spPr bwMode="auto">
          <a:xfrm>
            <a:off x="8635042" y="4433977"/>
            <a:ext cx="3005012" cy="13974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ГБО</a:t>
            </a:r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19396633">
            <a:off x="3448212" y="4339287"/>
            <a:ext cx="1079944" cy="481368"/>
          </a:xfrm>
          <a:prstGeom prst="leftRightArrow">
            <a:avLst>
              <a:gd name="adj1" fmla="val 50000"/>
              <a:gd name="adj2" fmla="val 4460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469818">
            <a:off x="3449704" y="2895360"/>
            <a:ext cx="1001100" cy="401798"/>
          </a:xfrm>
          <a:prstGeom prst="left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1469818">
            <a:off x="8005308" y="4190399"/>
            <a:ext cx="1210864" cy="502681"/>
          </a:xfrm>
          <a:prstGeom prst="left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19396633">
            <a:off x="7978403" y="2889872"/>
            <a:ext cx="849806" cy="499234"/>
          </a:xfrm>
          <a:prstGeom prst="leftRightArrow">
            <a:avLst>
              <a:gd name="adj1" fmla="val 50000"/>
              <a:gd name="adj2" fmla="val 4460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26658"/>
              </p:ext>
            </p:extLst>
          </p:nvPr>
        </p:nvGraphicFramePr>
        <p:xfrm>
          <a:off x="493485" y="2264228"/>
          <a:ext cx="11408228" cy="2315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0322"/>
                <a:gridCol w="2953953"/>
                <a:gridCol w="2953953"/>
              </a:tblGrid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</a:tr>
              <a:tr h="3308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3485" y="375497"/>
            <a:ext cx="11146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334286"/>
                </a:solidFill>
              </a:rPr>
              <a:t>Структура </a:t>
            </a:r>
            <a:r>
              <a:rPr lang="ru-RU" sz="2000" b="1" dirty="0" err="1" smtClean="0">
                <a:solidFill>
                  <a:srgbClr val="334286"/>
                </a:solidFill>
              </a:rPr>
              <a:t>бланка:Раздел</a:t>
            </a:r>
            <a:r>
              <a:rPr lang="ru-RU" sz="2000" b="1" dirty="0" smtClean="0">
                <a:solidFill>
                  <a:srgbClr val="334286"/>
                </a:solidFill>
              </a:rPr>
              <a:t> 8. Виды экономической деятельности в отчетном году</a:t>
            </a:r>
            <a:endParaRPr lang="ru-RU" sz="2000" b="1" dirty="0">
              <a:solidFill>
                <a:srgbClr val="334286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60313"/>
              </p:ext>
            </p:extLst>
          </p:nvPr>
        </p:nvGraphicFramePr>
        <p:xfrm>
          <a:off x="736720" y="749119"/>
          <a:ext cx="10660097" cy="3510052"/>
        </p:xfrm>
        <a:graphic>
          <a:graphicData uri="http://schemas.openxmlformats.org/drawingml/2006/table">
            <a:tbl>
              <a:tblPr/>
              <a:tblGrid>
                <a:gridCol w="1676073"/>
                <a:gridCol w="1327041"/>
                <a:gridCol w="1200151"/>
                <a:gridCol w="2084415"/>
                <a:gridCol w="2403404"/>
                <a:gridCol w="1969013"/>
              </a:tblGrid>
              <a:tr h="58752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600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Код </a:t>
                      </a:r>
                      <a:r>
                        <a:rPr lang="ru-RU" sz="1600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ОКВЭД</a:t>
                      </a: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Средняя </a:t>
                      </a:r>
                      <a:r>
                        <a:rPr lang="ru-RU" sz="1600" b="1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численность работников, </a:t>
                      </a:r>
                      <a:br>
                        <a:rPr lang="ru-RU" sz="1600" b="1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 *)</a:t>
                      </a: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Фонд </a:t>
                      </a:r>
                      <a:r>
                        <a:rPr lang="ru-RU" sz="1600" b="1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начисленной заработной платы</a:t>
                      </a:r>
                      <a:r>
                        <a:rPr lang="ru-RU" sz="1600" b="1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            тыс. руб.*)</a:t>
                      </a:r>
                      <a:endParaRPr lang="ru-RU" sz="1600" b="1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Оборот</a:t>
                      </a:r>
                      <a:r>
                        <a:rPr lang="ru-RU" sz="1600" b="1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br>
                        <a:rPr lang="ru-RU" sz="1600" b="1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600" b="1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951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6526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600" b="1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600" b="1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организации</a:t>
                      </a:r>
                    </a:p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801</a:t>
                      </a:r>
                    </a:p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</a:p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286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800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061"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 </a:t>
                      </a:r>
                    </a:p>
                    <a:p>
                      <a:pPr marL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u="sng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600" b="0" i="1" u="sng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видам </a:t>
                      </a:r>
                      <a:r>
                        <a:rPr lang="ru-RU" sz="1600" b="0" i="1" u="sng" dirty="0" smtClean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деятельности</a:t>
                      </a:r>
                    </a:p>
                    <a:p>
                      <a:pPr marL="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428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802</a:t>
                      </a:r>
                    </a:p>
                  </a:txBody>
                  <a:tcPr marL="52893" marR="52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428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93" marR="52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 bwMode="auto">
          <a:xfrm>
            <a:off x="5095875" y="1762125"/>
            <a:ext cx="1818616" cy="12477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П-4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</a:rPr>
              <a:t>стр. 01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гр. 1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7200900" y="1762125"/>
            <a:ext cx="2097244" cy="12477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П-4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</a:rPr>
              <a:t>стр.01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гр. 7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095875" y="3219449"/>
            <a:ext cx="1818616" cy="1049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П-4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</a:rPr>
              <a:t> стр.02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гр. 1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7200900" y="3219448"/>
            <a:ext cx="2097244" cy="1049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П-4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</a:rPr>
              <a:t>стр.02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гр. 7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9601200" y="1762125"/>
            <a:ext cx="1714500" cy="12477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П-1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стр.01 +стр.2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гр.  1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9601200" y="3219448"/>
            <a:ext cx="1714500" cy="10492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П-1 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</a:rPr>
              <a:t>2 р.(стр.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</a:rPr>
              <a:t>21) </a:t>
            </a:r>
            <a:r>
              <a:rPr lang="ru-RU" sz="1600" b="1" dirty="0" smtClean="0"/>
              <a:t>+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</a:rPr>
              <a:t> ОКВЭД по торговле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/>
              <a:t>гр.  1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647700" y="4184529"/>
            <a:ext cx="11127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endParaRPr lang="en-US" sz="24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Средняя численность работников</a:t>
            </a:r>
            <a:r>
              <a:rPr lang="ru-RU" sz="24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 включает среднюю численность:</a:t>
            </a:r>
            <a:endParaRPr lang="en-US" sz="2400" b="1" dirty="0" smtClean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400" b="1" dirty="0" smtClean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 работников списочного состава</a:t>
            </a:r>
            <a:endParaRPr lang="en-US" sz="2000" b="1" dirty="0" smtClean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  </a:t>
            </a:r>
          </a:p>
          <a:p>
            <a:pPr>
              <a:lnSpc>
                <a:spcPts val="12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 внешних совместителей</a:t>
            </a:r>
            <a:endParaRPr lang="en-US" sz="2000" b="1" dirty="0" smtClean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 </a:t>
            </a:r>
          </a:p>
          <a:p>
            <a:pPr>
              <a:lnSpc>
                <a:spcPts val="12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 работников, выполнявших работы по договорам гражданско-</a:t>
            </a:r>
            <a:br>
              <a:rPr lang="ru-RU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  </a:t>
            </a:r>
            <a:r>
              <a:rPr lang="en-US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 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правового характера</a:t>
            </a:r>
            <a:endParaRPr lang="ru-RU" sz="2000" dirty="0">
              <a:solidFill>
                <a:srgbClr val="7030A0"/>
              </a:solidFill>
              <a:ea typeface="Times New Roman"/>
              <a:cs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93486" y="6063789"/>
            <a:ext cx="10408920" cy="58378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ОБОРОТ (строка 801 графа 3) равен строке 501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26658"/>
              </p:ext>
            </p:extLst>
          </p:nvPr>
        </p:nvGraphicFramePr>
        <p:xfrm>
          <a:off x="493485" y="2264228"/>
          <a:ext cx="11408228" cy="2315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0322"/>
                <a:gridCol w="2953953"/>
                <a:gridCol w="2953953"/>
              </a:tblGrid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</a:tr>
              <a:tr h="3308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3485" y="571880"/>
            <a:ext cx="11408228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334286"/>
                </a:solidFill>
              </a:rPr>
              <a:t>Структура бланка: Раздел 9. </a:t>
            </a:r>
            <a:r>
              <a:rPr lang="ru-RU" b="1" dirty="0" smtClean="0">
                <a:solidFill>
                  <a:srgbClr val="334286"/>
                </a:solidFill>
              </a:rPr>
              <a:t>Сведения о головной организации </a:t>
            </a:r>
            <a:r>
              <a:rPr lang="ru-RU" b="1" smtClean="0">
                <a:solidFill>
                  <a:srgbClr val="334286"/>
                </a:solidFill>
              </a:rPr>
              <a:t>и территориально-                     обособленных </a:t>
            </a:r>
            <a:r>
              <a:rPr lang="ru-RU" b="1" dirty="0" smtClean="0">
                <a:solidFill>
                  <a:srgbClr val="334286"/>
                </a:solidFill>
              </a:rPr>
              <a:t>подразделениях</a:t>
            </a:r>
            <a:endParaRPr lang="ru-RU" b="1" dirty="0">
              <a:solidFill>
                <a:srgbClr val="334286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32770"/>
              </p:ext>
            </p:extLst>
          </p:nvPr>
        </p:nvGraphicFramePr>
        <p:xfrm>
          <a:off x="807809" y="1061048"/>
          <a:ext cx="10832243" cy="4003788"/>
        </p:xfrm>
        <a:graphic>
          <a:graphicData uri="http://schemas.openxmlformats.org/drawingml/2006/table">
            <a:tbl>
              <a:tblPr/>
              <a:tblGrid>
                <a:gridCol w="1836191"/>
                <a:gridCol w="999561"/>
                <a:gridCol w="1110625"/>
                <a:gridCol w="2221247"/>
                <a:gridCol w="2554434"/>
                <a:gridCol w="2110185"/>
              </a:tblGrid>
              <a:tr h="941978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деятельности</a:t>
                      </a:r>
                    </a:p>
                  </a:txBody>
                  <a:tcPr marL="46377" marR="4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ОКВЭД</a:t>
                      </a: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работников,</a:t>
                      </a: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чел*)</a:t>
                      </a: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Фонд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начисленной заработной платы,</a:t>
                      </a: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*)</a:t>
                      </a: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Оборот,</a:t>
                      </a: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71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24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400" b="1" u="sng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головной </a:t>
                      </a:r>
                      <a:r>
                        <a:rPr lang="ru-RU" sz="1400" b="1" u="sng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организации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901</a:t>
                      </a:r>
                    </a:p>
                  </a:txBody>
                  <a:tcPr marL="46377" marR="4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6377" marR="4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134">
                <a:tc>
                  <a:txBody>
                    <a:bodyPr/>
                    <a:lstStyle/>
                    <a:p>
                      <a:pPr marL="18034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в том числе </a:t>
                      </a:r>
                    </a:p>
                    <a:p>
                      <a:pPr marL="10795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видам </a:t>
                      </a: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деятельности:</a:t>
                      </a:r>
                    </a:p>
                    <a:p>
                      <a:pPr marL="10795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902</a:t>
                      </a:r>
                    </a:p>
                  </a:txBody>
                  <a:tcPr marL="46377" marR="4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61"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77" marR="4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 rot="10800000" flipV="1">
            <a:off x="590550" y="5185640"/>
            <a:ext cx="1104950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При наличии территориально-обособленных подразделений данные сверяются по каждому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ТОСПу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902792" y="2419349"/>
            <a:ext cx="1840908" cy="10398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П-4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стр. 01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</a:rPr>
              <a:t>гр. 1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7116093" y="2419349"/>
            <a:ext cx="2194814" cy="10398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П-4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стр.01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</a:rPr>
              <a:t>гр. 7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9620250" y="2419349"/>
            <a:ext cx="1876425" cy="10398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П-1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</a:rPr>
              <a:t>стр.01 +стр.2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</a:rPr>
              <a:t>гр.  1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902792" y="3629027"/>
            <a:ext cx="1840908" cy="1104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П-4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 стр.02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</a:rPr>
              <a:t>гр. 1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7116092" y="3629026"/>
            <a:ext cx="2182051" cy="1104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П-4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стр.02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</a:rPr>
              <a:t>гр. 7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9620250" y="3705225"/>
            <a:ext cx="1876424" cy="10287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П-1 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2 р гр.2 (стр.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21) </a:t>
            </a:r>
            <a:r>
              <a:rPr lang="ru-RU" sz="1200" b="1" dirty="0" smtClean="0">
                <a:latin typeface="Times New Roman" pitchFamily="18" charset="0"/>
              </a:rPr>
              <a:t>+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</a:rPr>
              <a:t> ОКВЭД по торговле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</a:rPr>
              <a:t>гр.  1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75201"/>
              </p:ext>
            </p:extLst>
          </p:nvPr>
        </p:nvGraphicFramePr>
        <p:xfrm>
          <a:off x="493485" y="2264228"/>
          <a:ext cx="11408228" cy="2315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0322"/>
                <a:gridCol w="2953953"/>
                <a:gridCol w="2953953"/>
              </a:tblGrid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</a:tr>
              <a:tr h="3308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  <a:tr h="6616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3485" y="767751"/>
            <a:ext cx="1125569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spc="-200" dirty="0" smtClean="0">
                <a:ln w="11430"/>
                <a:solidFill>
                  <a:srgbClr val="000099"/>
                </a:solidFill>
              </a:rPr>
              <a:t>Сравнение данных  с </a:t>
            </a:r>
            <a:r>
              <a:rPr lang="en-US" sz="2800" b="1" kern="0" spc="-200" dirty="0" smtClean="0">
                <a:ln w="11430"/>
                <a:solidFill>
                  <a:srgbClr val="000099"/>
                </a:solidFill>
              </a:rPr>
              <a:t> </a:t>
            </a:r>
            <a:r>
              <a:rPr lang="ru-RU" sz="2800" b="1" kern="0" spc="-200" dirty="0" smtClean="0">
                <a:ln w="11430"/>
                <a:solidFill>
                  <a:srgbClr val="000099"/>
                </a:solidFill>
              </a:rPr>
              <a:t>Годовой бухгалтерской отчетностью</a:t>
            </a:r>
            <a:r>
              <a:rPr lang="en-US" sz="2800" b="1" kern="0" spc="-200" dirty="0" smtClean="0">
                <a:ln w="11430"/>
                <a:solidFill>
                  <a:srgbClr val="000099"/>
                </a:solidFill>
              </a:rPr>
              <a:t> </a:t>
            </a:r>
            <a:r>
              <a:rPr lang="ru-RU" sz="2800" b="1" kern="0" spc="-200" dirty="0" smtClean="0">
                <a:ln w="11430"/>
                <a:solidFill>
                  <a:srgbClr val="000099"/>
                </a:solidFill>
              </a:rPr>
              <a:t> </a:t>
            </a:r>
            <a:endParaRPr lang="ru-RU" sz="2800" kern="0" spc="-200" dirty="0">
              <a:solidFill>
                <a:srgbClr val="00009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93485" y="1483743"/>
            <a:ext cx="6787209" cy="3933646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Отгружено товаров собственного производства,     выполнено работ и услуг собственными силами (без  НДС и акцизов) </a:t>
            </a:r>
            <a:r>
              <a:rPr lang="ru-RU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  <a:t>(стр.502</a:t>
            </a: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)</a:t>
            </a:r>
          </a:p>
          <a:p>
            <a:pPr algn="ctr">
              <a:lnSpc>
                <a:spcPts val="16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+</a:t>
            </a:r>
          </a:p>
          <a:p>
            <a:pPr>
              <a:lnSpc>
                <a:spcPts val="16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 Продано товаров, приобретенных на стороне </a:t>
            </a:r>
            <a:b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 (без НДС и акцизов) </a:t>
            </a:r>
            <a:r>
              <a:rPr lang="ru-RU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  <a:t>(стр.507</a:t>
            </a: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)</a:t>
            </a:r>
          </a:p>
          <a:p>
            <a:pPr algn="ctr">
              <a:lnSpc>
                <a:spcPts val="16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+</a:t>
            </a:r>
          </a:p>
          <a:p>
            <a:pPr>
              <a:lnSpc>
                <a:spcPts val="16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 Работы строительного характера, выполненные по договору субподряда другими </a:t>
            </a:r>
            <a:r>
              <a:rPr lang="ru-RU" b="1" dirty="0" err="1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юрид</a:t>
            </a: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. и физ.лицами     </a:t>
            </a:r>
            <a:r>
              <a:rPr lang="ru-RU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  <a:t>(стр.513</a:t>
            </a: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)</a:t>
            </a:r>
          </a:p>
          <a:p>
            <a:pPr algn="ctr">
              <a:lnSpc>
                <a:spcPts val="16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+</a:t>
            </a:r>
          </a:p>
          <a:p>
            <a:pPr>
              <a:lnSpc>
                <a:spcPts val="16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 Работы научно-технического характера, выполненные по договору субподряда другими </a:t>
            </a:r>
            <a:r>
              <a:rPr lang="ru-RU" b="1" dirty="0" err="1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юрид</a:t>
            </a: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. и физ. лицами </a:t>
            </a:r>
            <a:r>
              <a:rPr lang="ru-RU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  <a:t>(стр.514</a:t>
            </a: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)</a:t>
            </a:r>
          </a:p>
          <a:p>
            <a:pPr algn="ctr">
              <a:lnSpc>
                <a:spcPts val="16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+</a:t>
            </a:r>
          </a:p>
          <a:p>
            <a:pPr>
              <a:lnSpc>
                <a:spcPts val="16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 Сумма вывозных (экспортных) таможенных пошлин, подлежащих уплате за отчетный период </a:t>
            </a:r>
            <a:r>
              <a:rPr lang="ru-RU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  <a:t>(стр.526</a:t>
            </a: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 </a:t>
            </a:r>
            <a:endParaRPr lang="ru-RU" b="1" dirty="0">
              <a:solidFill>
                <a:srgbClr val="000099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858664" y="1483743"/>
            <a:ext cx="3416060" cy="3933646"/>
          </a:xfrm>
          <a:prstGeom prst="roundRect">
            <a:avLst/>
          </a:prstGeom>
          <a:solidFill>
            <a:srgbClr val="99FF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tabLst>
                <a:tab pos="2969895" algn="ctr"/>
                <a:tab pos="5940425" algn="r"/>
              </a:tabLst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Выручка от продажи          товаров, продукции, работ, услуг (за минусом НДС, акцизов и аналогичных обязательных платежей)</a:t>
            </a:r>
          </a:p>
          <a:p>
            <a:pPr algn="ctr">
              <a:lnSpc>
                <a:spcPct val="80000"/>
              </a:lnSpc>
              <a:tabLst>
                <a:tab pos="2969895" algn="ctr"/>
                <a:tab pos="5940425" algn="r"/>
              </a:tabLst>
            </a:pPr>
            <a:endParaRPr lang="ru-RU" b="1" dirty="0" smtClean="0">
              <a:solidFill>
                <a:srgbClr val="000099"/>
              </a:solidFill>
              <a:ea typeface="Times New Roman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tabLst>
                <a:tab pos="2969895" algn="ctr"/>
                <a:tab pos="5940425" algn="r"/>
              </a:tabLst>
            </a:pPr>
            <a:endParaRPr lang="ru-RU" b="1" dirty="0" smtClean="0">
              <a:solidFill>
                <a:srgbClr val="000099"/>
              </a:solidFill>
              <a:ea typeface="Times New Roman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tabLst>
                <a:tab pos="2969895" algn="ctr"/>
                <a:tab pos="5940425" algn="r"/>
              </a:tabLst>
            </a:pPr>
            <a:endParaRPr lang="ru-RU" b="1" dirty="0" smtClean="0">
              <a:solidFill>
                <a:srgbClr val="000099"/>
              </a:solidFill>
              <a:ea typeface="Times New Roman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tabLst>
                <a:tab pos="2969895" algn="ctr"/>
                <a:tab pos="5940425" algn="r"/>
              </a:tabLst>
            </a:pPr>
            <a:endParaRPr lang="ru-RU" b="1" dirty="0" smtClean="0">
              <a:solidFill>
                <a:srgbClr val="000099"/>
              </a:solidFill>
              <a:ea typeface="Times New Roman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tabLst>
                <a:tab pos="2969895" algn="ctr"/>
                <a:tab pos="5940425" algn="r"/>
              </a:tabLst>
            </a:pPr>
            <a:endParaRPr lang="ru-RU" b="1" dirty="0" smtClean="0">
              <a:solidFill>
                <a:srgbClr val="000099"/>
              </a:solidFill>
              <a:ea typeface="Times New Roman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Стр. 110 гр.3 формы № 2 «Отчет о прибылях и убытках»</a:t>
            </a:r>
            <a:endParaRPr lang="ru-RU" b="1" dirty="0">
              <a:solidFill>
                <a:srgbClr val="000099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793630" y="5762445"/>
            <a:ext cx="6120861" cy="59323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tabLst>
                <a:tab pos="2969895" algn="ctr"/>
                <a:tab pos="5940425" algn="r"/>
              </a:tabLst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Уставный капитал (фонд) (стр.201)</a:t>
            </a:r>
            <a:endParaRPr lang="ru-RU" b="1" dirty="0">
              <a:solidFill>
                <a:srgbClr val="000099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8031192" y="5762445"/>
            <a:ext cx="3243531" cy="593237"/>
          </a:xfrm>
          <a:prstGeom prst="roundRect">
            <a:avLst/>
          </a:prstGeom>
          <a:solidFill>
            <a:srgbClr val="99FF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Уставный капитал </a:t>
            </a:r>
          </a:p>
          <a:p>
            <a:pPr algn="ctr">
              <a:lnSpc>
                <a:spcPct val="80000"/>
              </a:lnSpc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000099"/>
                </a:solidFill>
                <a:ea typeface="Times New Roman"/>
                <a:cs typeface="Times New Roman" pitchFamily="18" charset="0"/>
              </a:rPr>
              <a:t>   стр.310 гр.3 формы №1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000132" y="1204793"/>
            <a:ext cx="5159128" cy="43422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Форма № 1-предприятие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8031192" y="1204794"/>
            <a:ext cx="3416060" cy="434224"/>
          </a:xfrm>
          <a:prstGeom prst="roundRect">
            <a:avLst/>
          </a:prstGeom>
          <a:gradFill flip="none" rotWithShape="1">
            <a:gsLst>
              <a:gs pos="0">
                <a:srgbClr val="CAD8EE">
                  <a:shade val="30000"/>
                  <a:satMod val="115000"/>
                </a:srgbClr>
              </a:gs>
              <a:gs pos="50000">
                <a:srgbClr val="CAD8EE">
                  <a:shade val="67500"/>
                  <a:satMod val="115000"/>
                </a:srgbClr>
              </a:gs>
              <a:gs pos="100000">
                <a:srgbClr val="CAD8E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ГБО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975219" y="2958058"/>
            <a:ext cx="1055974" cy="13112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+,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- 5%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914491" y="5650302"/>
            <a:ext cx="1116703" cy="705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826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 dirty="0"/>
          </a:p>
        </p:txBody>
      </p:sp>
      <p:grpSp>
        <p:nvGrpSpPr>
          <p:cNvPr id="4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6692" y="381001"/>
            <a:ext cx="11160922" cy="372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6692" y="381000"/>
            <a:ext cx="111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</a:rPr>
              <a:t>СВЕРКА формы № 1-НАТУРА-БМ с формой № 1-ПРЕДПРИЯТИЕ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90459" y="1047733"/>
          <a:ext cx="11620580" cy="2239164"/>
        </p:xfrm>
        <a:graphic>
          <a:graphicData uri="http://schemas.openxmlformats.org/drawingml/2006/table">
            <a:tbl>
              <a:tblPr/>
              <a:tblGrid>
                <a:gridCol w="6953299"/>
                <a:gridCol w="952507"/>
                <a:gridCol w="1619261"/>
                <a:gridCol w="2095513"/>
              </a:tblGrid>
              <a:tr h="6903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 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ОКВЭД</a:t>
                      </a: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br>
                        <a:rPr lang="ru-RU" sz="16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</a:t>
                      </a:r>
                      <a:r>
                        <a:rPr lang="ru-RU" sz="1600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04"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9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552">
                <a:tc>
                  <a:txBody>
                    <a:bodyPr/>
                    <a:lstStyle/>
                    <a:p>
                      <a:pPr marL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</a:t>
                      </a:r>
                    </a:p>
                    <a:p>
                      <a:pPr marL="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видам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802</a:t>
                      </a:r>
                    </a:p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776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Добыча</a:t>
                      </a:r>
                      <a:r>
                        <a:rPr lang="ru-RU" sz="1900" b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сырой нефти</a:t>
                      </a: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802</a:t>
                      </a: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11.10.11</a:t>
                      </a: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153000</a:t>
                      </a: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776">
                <a:tc>
                  <a:txBody>
                    <a:bodyPr/>
                    <a:lstStyle/>
                    <a:p>
                      <a:pPr marL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сыра</a:t>
                      </a: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802</a:t>
                      </a: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15.51.4</a:t>
                      </a: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125,8</a:t>
                      </a:r>
                      <a:endParaRPr lang="ru-RU" sz="19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524" marR="70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Скругленный прямоугольник 31"/>
          <p:cNvSpPr/>
          <p:nvPr/>
        </p:nvSpPr>
        <p:spPr bwMode="auto">
          <a:xfrm>
            <a:off x="476211" y="1047733"/>
            <a:ext cx="5143536" cy="50921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</a:rPr>
              <a:t>Форма № 1-предприятие  8 раздел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44477"/>
              </p:ext>
            </p:extLst>
          </p:nvPr>
        </p:nvGraphicFramePr>
        <p:xfrm>
          <a:off x="190460" y="3810003"/>
          <a:ext cx="11715833" cy="2814069"/>
        </p:xfrm>
        <a:graphic>
          <a:graphicData uri="http://schemas.openxmlformats.org/drawingml/2006/table">
            <a:tbl>
              <a:tblPr/>
              <a:tblGrid>
                <a:gridCol w="3576957"/>
                <a:gridCol w="1781759"/>
                <a:gridCol w="2898061"/>
                <a:gridCol w="870896"/>
                <a:gridCol w="2588160"/>
              </a:tblGrid>
              <a:tr h="435037">
                <a:tc row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продукции</a:t>
                      </a: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Коды</a:t>
                      </a:r>
                    </a:p>
                  </a:txBody>
                  <a:tcPr marL="65776" marR="6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Отгружено на сторону в отчетном году</a:t>
                      </a: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1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продукции, произведенной из давальческого сырья</a:t>
                      </a: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ОКПД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ОКЕИ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spc="-2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b="1" spc="-2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стоимостном выражении,</a:t>
                      </a:r>
                      <a:br>
                        <a:rPr lang="ru-RU" sz="1600" b="1" spc="-2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2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68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Нефть добытая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тонн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11.10.10.002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153000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Сыры и продукты сырные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15.51.40.001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125,8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76" marR="6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Скругленный прямоугольник 33"/>
          <p:cNvSpPr/>
          <p:nvPr/>
        </p:nvSpPr>
        <p:spPr bwMode="auto">
          <a:xfrm>
            <a:off x="476211" y="3429000"/>
            <a:ext cx="5143536" cy="476253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</a:rPr>
              <a:t>Форма № 1-натура-БМ      1 раздел</a:t>
            </a:r>
          </a:p>
        </p:txBody>
      </p:sp>
    </p:spTree>
    <p:extLst>
      <p:ext uri="{BB962C8B-B14F-4D97-AF65-F5344CB8AC3E}">
        <p14:creationId xmlns:p14="http://schemas.microsoft.com/office/powerpoint/2010/main" val="16536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520" y="52227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4229" y="5636502"/>
            <a:ext cx="740599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1400" b="1" i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28775" y="381001"/>
            <a:ext cx="855014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latin typeface="Calibri" pitchFamily="34" charset="0"/>
              </a:rPr>
              <a:t>Обследуемая совокупность объектов наблюдения </a:t>
            </a:r>
            <a:endParaRPr lang="ru-RU" sz="32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33450" y="2228850"/>
            <a:ext cx="9916770" cy="1369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0099"/>
            </a:solidFill>
          </a:ln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Юридические лица </a:t>
            </a:r>
            <a:r>
              <a:rPr kumimoji="0" lang="en-US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10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(включая филиалы и другие структурные подразделения ЮЛ независимо от их местонахождения </a:t>
            </a:r>
            <a:r>
              <a:rPr kumimoji="0" lang="ru-RU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10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33451" y="4886058"/>
            <a:ext cx="4676773" cy="17999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Коммерческие организации </a:t>
            </a:r>
            <a:r>
              <a:rPr lang="ru-RU" sz="2000" b="1" dirty="0" smtClean="0">
                <a:solidFill>
                  <a:srgbClr val="000099"/>
                </a:solidFill>
                <a:latin typeface="Calibri" pitchFamily="34" charset="0"/>
              </a:rPr>
              <a:t>(кроме СМП, государственных и муниципальных учреждений, банков, страховых и прочих финансовых и кредитных организаций) </a:t>
            </a:r>
            <a:endParaRPr lang="ru-RU" sz="20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31118" y="4886058"/>
            <a:ext cx="4719101" cy="17999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en-US" b="1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Некоммерческие организации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en-US" sz="2800" b="1" dirty="0" smtClean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alibri" pitchFamily="34" charset="0"/>
              </a:rPr>
              <a:t>(при осуществлении производства товаров и услуг для реализации на сторону) </a:t>
            </a:r>
          </a:p>
          <a:p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4895850" y="1458218"/>
            <a:ext cx="1847850" cy="770631"/>
          </a:xfrm>
          <a:prstGeom prst="downArrow">
            <a:avLst>
              <a:gd name="adj1" fmla="val 50000"/>
              <a:gd name="adj2" fmla="val 6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0800000" flipV="1">
            <a:off x="2105968" y="3598557"/>
            <a:ext cx="951555" cy="1287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8220075" y="3598556"/>
            <a:ext cx="981074" cy="1287501"/>
          </a:xfrm>
          <a:prstGeom prst="downArrow">
            <a:avLst>
              <a:gd name="adj1" fmla="val 50000"/>
              <a:gd name="adj2" fmla="val 39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292219" y="375496"/>
            <a:ext cx="11433055" cy="977054"/>
          </a:xfrm>
          <a:solidFill>
            <a:srgbClr val="CCECFF"/>
          </a:solidFill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/>
              <a:t>СКОТ и ПТИЦА                               МЯСО и СУБПРОДУКТЫ</a:t>
            </a:r>
          </a:p>
          <a:p>
            <a:r>
              <a:rPr lang="ru-RU" b="1" dirty="0" smtClean="0"/>
              <a:t>(код ОКПД 10.11.12.004.АГ)                (код ОКПД2 10.11.12.003.АГ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3" name="Рисунок 12" descr="Бесплатное векторное изображение Сельскохозяйственные животные скот силуэты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" y="1495424"/>
            <a:ext cx="5212080" cy="466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Бесплатное векторное изображение Набор рисованной мяса элемент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1352550"/>
            <a:ext cx="3924298" cy="498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1495424"/>
            <a:ext cx="2095499" cy="444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0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292219" y="375496"/>
            <a:ext cx="11433055" cy="1668533"/>
          </a:xfrm>
        </p:spPr>
        <p:txBody>
          <a:bodyPr/>
          <a:lstStyle/>
          <a:p>
            <a:r>
              <a:rPr lang="ru-RU" sz="2400" b="1" dirty="0" smtClean="0"/>
              <a:t>МЯСО - относится </a:t>
            </a:r>
            <a:r>
              <a:rPr lang="ru-RU" sz="2400" b="1" dirty="0"/>
              <a:t>к продукции обрабатывающих производств, если оно получено в </a:t>
            </a:r>
            <a:r>
              <a:rPr lang="ru-RU" sz="2400" b="1" u="sng" dirty="0"/>
              <a:t>результате убоя скота на специально оборудованных боенских площадках, оснащенных соответствующим оборудованием по убою и переработке скота. </a:t>
            </a:r>
            <a:r>
              <a:rPr lang="ru-RU" sz="2400" b="1" dirty="0"/>
              <a:t>В ф.1-натура-БМ предприятия, имеющие </a:t>
            </a:r>
            <a:r>
              <a:rPr lang="ru-RU" sz="2400" b="1" dirty="0" err="1"/>
              <a:t>скотоубойные</a:t>
            </a:r>
            <a:r>
              <a:rPr lang="ru-RU" sz="2400" b="1" dirty="0"/>
              <a:t> площадки должны обязательно отразить скот и птицу в живом весе, поступившие в пункт убоя.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22855"/>
              </p:ext>
            </p:extLst>
          </p:nvPr>
        </p:nvGraphicFramePr>
        <p:xfrm>
          <a:off x="408174" y="2619375"/>
          <a:ext cx="11393301" cy="3562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3225"/>
                <a:gridCol w="8980076"/>
              </a:tblGrid>
              <a:tr h="388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Локальный код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10.11.12.004.АГ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Скот и птица всего (включая прочие виды сельскохозяйственных животных) в живом весе, поступившие в пункт убоя и первичной переработки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том числе: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10.11.11.002.АГ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крупный рогатый скот в живом весе, поступивший в пункт убоя и первичной переработки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8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10.11.12.001.АГ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свиньи в живом весе, поступившие в пункт убоя и первичной переработки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10.11.13.001.АГ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овцы и козы в живом весе, поступившие в пункт убоя и первичной переработки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10.12.10.003.АГ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птица в живом весе, поступившая в пункт убоя и первичной переработки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1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272938" y="295595"/>
            <a:ext cx="11433055" cy="276285"/>
          </a:xfrm>
        </p:spPr>
        <p:txBody>
          <a:bodyPr/>
          <a:lstStyle/>
          <a:p>
            <a:r>
              <a:rPr lang="ru-RU" dirty="0"/>
              <a:t>Данные по </a:t>
            </a:r>
            <a:r>
              <a:rPr lang="ru-RU" b="1" dirty="0"/>
              <a:t>мясу и субпродуктам </a:t>
            </a:r>
            <a:r>
              <a:rPr lang="ru-RU" dirty="0"/>
              <a:t>формируются по </a:t>
            </a:r>
            <a:r>
              <a:rPr lang="ru-RU" dirty="0" smtClean="0"/>
              <a:t>алгоритму: 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7810"/>
              </p:ext>
            </p:extLst>
          </p:nvPr>
        </p:nvGraphicFramePr>
        <p:xfrm>
          <a:off x="438150" y="762001"/>
          <a:ext cx="11323319" cy="616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650"/>
                <a:gridCol w="1949179"/>
                <a:gridCol w="924352"/>
                <a:gridCol w="6400138"/>
              </a:tblGrid>
              <a:tr h="386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Локальный код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Алгоритм формирования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1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10.11.12.003.АГ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Мясо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субпродукты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10.11.1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Мясо крупного рогатого скота, свинина, баранина, козлятина, конина и мясо прочих животных семейства лошадиных, оленина и мясо прочих животных семейства оленьих (оленевых) парные, </a:t>
                      </a:r>
                      <a:r>
                        <a:rPr lang="ru-RU" sz="1400" b="0" i="0" u="sng" strike="noStrike" dirty="0">
                          <a:effectLst/>
                          <a:latin typeface="Times New Roman"/>
                        </a:rPr>
                        <a:t>остывшие или охлажденные</a:t>
                      </a:r>
                    </a:p>
                  </a:txBody>
                  <a:tcPr marL="9525" marR="9525" marT="9525" marB="0"/>
                </a:tc>
              </a:tr>
              <a:tr h="8429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10.11.20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Субпродукты пищевые крупного рогатого скота, свиные, бараньи, козьи, лошадей, ослов, мулов, лошаков и прочих животных семейства лошадиных, оленьи и прочих животных семейства оленьих (оленевых) парные</a:t>
                      </a:r>
                      <a:r>
                        <a:rPr lang="ru-RU" sz="1400" b="0" i="0" u="sng" strike="noStrike" dirty="0">
                          <a:effectLst/>
                          <a:latin typeface="Times New Roman"/>
                        </a:rPr>
                        <a:t>, остывшие или охлажденные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, в том числе для детского питания</a:t>
                      </a:r>
                    </a:p>
                  </a:txBody>
                  <a:tcPr marL="9525" marR="9525" marT="9525" marB="0"/>
                </a:tc>
              </a:tr>
              <a:tr h="461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10.11.31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Мясо крупного рогатого скота (говядина и телятина) </a:t>
                      </a:r>
                      <a:r>
                        <a:rPr lang="ru-RU" sz="1400" b="0" i="0" u="sng" strike="noStrike" dirty="0">
                          <a:effectLst/>
                          <a:latin typeface="Times New Roman"/>
                        </a:rPr>
                        <a:t>замороженное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, в том числе для детского питания</a:t>
                      </a:r>
                    </a:p>
                  </a:txBody>
                  <a:tcPr marL="9525" marR="9525" marT="9525" marB="0"/>
                </a:tc>
              </a:tr>
              <a:tr h="357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10.11.32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Свинина замороженная, в том числе для детского питания</a:t>
                      </a:r>
                    </a:p>
                  </a:txBody>
                  <a:tcPr marL="9525" marR="9525" marT="9525" marB="0"/>
                </a:tc>
              </a:tr>
              <a:tr h="3866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10.11.33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Баранина замороженная, в том числе для детского питания</a:t>
                      </a:r>
                    </a:p>
                  </a:txBody>
                  <a:tcPr marL="9525" marR="9525" marT="9525" marB="0"/>
                </a:tc>
              </a:tr>
              <a:tr h="357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10.11.34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Козлятина и субпродукты пищевые замороженные</a:t>
                      </a:r>
                    </a:p>
                  </a:txBody>
                  <a:tcPr marL="9525" marR="9525" marT="9525" marB="0"/>
                </a:tc>
              </a:tr>
              <a:tr h="461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10.11.35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Мясо лошадей (конина, жеребятина) и прочих животных семейства лошадиных замороженное, в том числе для детского питания</a:t>
                      </a:r>
                    </a:p>
                  </a:txBody>
                  <a:tcPr marL="9525" marR="9525" marT="9525" marB="0"/>
                </a:tc>
              </a:tr>
              <a:tr h="461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10.11.36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Оленина и мясо прочих животных семейства оленьих (оленевых) и субпродукты пищевые замороженные, в том числе для детского питания</a:t>
                      </a:r>
                    </a:p>
                  </a:txBody>
                  <a:tcPr marL="9525" marR="9525" marT="9525" marB="0"/>
                </a:tc>
              </a:tr>
              <a:tr h="461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10.11.39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Мясо и субпродукты пищевые прочие парные, остывшие, охлажденные или замороженные</a:t>
                      </a:r>
                    </a:p>
                  </a:txBody>
                  <a:tcPr marL="9525" marR="9525" marT="9525" marB="0"/>
                </a:tc>
              </a:tr>
              <a:tr h="357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10.12.10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sng" strike="noStrike" dirty="0">
                          <a:effectLst/>
                          <a:latin typeface="Times New Roman"/>
                        </a:rPr>
                        <a:t>Мясо птицы охлажденное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, в том числе для детского питания</a:t>
                      </a:r>
                    </a:p>
                  </a:txBody>
                  <a:tcPr marL="9525" marR="9525" marT="9525" marB="0"/>
                </a:tc>
              </a:tr>
              <a:tr h="4261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10.12.20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sng" strike="noStrike" dirty="0">
                          <a:effectLst/>
                          <a:latin typeface="Times New Roman"/>
                        </a:rPr>
                        <a:t>Мясо сельскохозяйственной птицы замороженное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, в том числе для детского питания</a:t>
                      </a:r>
                    </a:p>
                  </a:txBody>
                  <a:tcPr marL="9525" marR="9525" marT="9525" marB="0"/>
                </a:tc>
              </a:tr>
              <a:tr h="4261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10.12.40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Субпродукты сельскохозяйственной птицы пищевые, в том числе для детского питания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4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33</a:t>
            </a:fld>
            <a:endParaRPr lang="ru-RU" dirty="0"/>
          </a:p>
        </p:txBody>
      </p:sp>
      <p:grpSp>
        <p:nvGrpSpPr>
          <p:cNvPr id="4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652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520" y="96191"/>
            <a:ext cx="2479848" cy="471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906" y="427729"/>
            <a:ext cx="11160922" cy="903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90550" y="1495209"/>
            <a:ext cx="5029196" cy="40979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</a:rPr>
              <a:t>Форма № 1-натура-БМ      1 раздел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93961"/>
              </p:ext>
            </p:extLst>
          </p:nvPr>
        </p:nvGraphicFramePr>
        <p:xfrm>
          <a:off x="590550" y="1904999"/>
          <a:ext cx="11107343" cy="4369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2925"/>
                <a:gridCol w="1657350"/>
                <a:gridCol w="1171575"/>
                <a:gridCol w="1608409"/>
                <a:gridCol w="2317084"/>
              </a:tblGrid>
              <a:tr h="447779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продукции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 ОКПД2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Единица измерения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Произведено </a:t>
                      </a:r>
                      <a:r>
                        <a:rPr lang="ru-RU" sz="1400" dirty="0">
                          <a:effectLst/>
                        </a:rPr>
                        <a:t>за отчетный год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том числе </a:t>
                      </a:r>
                      <a:r>
                        <a:rPr lang="ru-RU" sz="1800" dirty="0">
                          <a:effectLst/>
                        </a:rPr>
                        <a:t>использовано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для внутреннего потребления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</a:tr>
              <a:tr h="20353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</a:tr>
              <a:tr h="146136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Мясо крупного рогатого скота, свинина, баранина, козлятина, конина и мясо прочих животных семейства лошадиных, </a:t>
                      </a:r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остывшие или охлажденные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10.11.1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тонн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</a:tr>
              <a:tr h="88044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Полуфабрикаты мясные, </a:t>
                      </a:r>
                      <a:r>
                        <a:rPr lang="ru-RU" sz="2000" b="1" i="0" u="none" strike="noStrike" dirty="0" err="1">
                          <a:effectLst/>
                          <a:latin typeface="Times New Roman"/>
                        </a:rPr>
                        <a:t>мясосодержащие</a:t>
                      </a:r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, охлажденные, замороженные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10.13.14.700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тонн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</a:tr>
              <a:tr h="29953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Изделия колбасные копченые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10.13.14.400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тонн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…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…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/>
                </a:tc>
              </a:tr>
              <a:tr h="20353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…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другие виды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продукции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45" marR="67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0549" y="407946"/>
            <a:ext cx="11363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</a:t>
            </a:r>
            <a:r>
              <a:rPr lang="ru-RU" dirty="0"/>
              <a:t>предприятие не отгружает </a:t>
            </a:r>
            <a:r>
              <a:rPr lang="ru-RU" dirty="0" smtClean="0"/>
              <a:t>мясо на сторону, </a:t>
            </a:r>
            <a:r>
              <a:rPr lang="ru-RU" dirty="0"/>
              <a:t>а производит из него продукцию, то код по мясу (охлажденное или замороженное) должен быть обязательно заполнен, но направленный объем на </a:t>
            </a:r>
            <a:r>
              <a:rPr lang="ru-RU" dirty="0" smtClean="0"/>
              <a:t>             внутреннее потребление </a:t>
            </a:r>
            <a:r>
              <a:rPr lang="ru-RU" dirty="0"/>
              <a:t>отразить по гр.2.</a:t>
            </a:r>
          </a:p>
        </p:txBody>
      </p:sp>
      <p:pic>
        <p:nvPicPr>
          <p:cNvPr id="19" name="Picture 2" descr="Восклицательный знак красный от PixelSquid360 on Envato Ele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7946"/>
            <a:ext cx="53340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647699" y="375497"/>
            <a:ext cx="11058294" cy="424603"/>
          </a:xfrm>
        </p:spPr>
        <p:txBody>
          <a:bodyPr/>
          <a:lstStyle/>
          <a:p>
            <a:pPr algn="ctr"/>
            <a:r>
              <a:rPr lang="ru-RU" sz="3200" b="1" dirty="0" smtClean="0"/>
              <a:t>МОЛОКО, кроме сырого(код ОКПД2 10.51.11)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152524"/>
            <a:ext cx="10753725" cy="520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1085850" y="5168232"/>
            <a:ext cx="10705868" cy="1501107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ru-RU" sz="3200" b="1" dirty="0"/>
              <a:t>«Молоко сырое крупного рогатого скота, козье и овечье, переработанное на пищевую продукцию»</a:t>
            </a:r>
            <a:r>
              <a:rPr lang="ru-RU" sz="3200" dirty="0"/>
              <a:t> (</a:t>
            </a:r>
            <a:r>
              <a:rPr lang="ru-RU" sz="3200" u="sng" dirty="0"/>
              <a:t>код ОКПД2 10.51.01.АГ</a:t>
            </a:r>
            <a:r>
              <a:rPr lang="ru-RU" sz="3200" dirty="0"/>
              <a:t>).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742949" y="407946"/>
            <a:ext cx="11058294" cy="2246769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85850" y="407946"/>
            <a:ext cx="1013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Молоко, кроме сырого                                               </a:t>
            </a:r>
            <a:r>
              <a:rPr lang="ru-RU" sz="2800" b="1" dirty="0" smtClean="0"/>
              <a:t>                                                              </a:t>
            </a:r>
            <a:r>
              <a:rPr lang="ru-RU" sz="2800" dirty="0"/>
              <a:t>(питьевое пастеризованное, </a:t>
            </a:r>
            <a:r>
              <a:rPr lang="ru-RU" sz="2800" dirty="0" err="1"/>
              <a:t>ультрапастеризованное</a:t>
            </a:r>
            <a:r>
              <a:rPr lang="ru-RU" sz="2800" dirty="0"/>
              <a:t>, топленое, стерилизованное и прочее) является продукцией промышленного производства и </a:t>
            </a:r>
            <a:r>
              <a:rPr lang="ru-RU" sz="2800" dirty="0" smtClean="0"/>
              <a:t>                                  </a:t>
            </a:r>
            <a:r>
              <a:rPr lang="ru-RU" sz="2800" b="1" dirty="0" smtClean="0"/>
              <a:t>учитывается </a:t>
            </a:r>
            <a:r>
              <a:rPr lang="ru-RU" sz="2800" b="1" dirty="0"/>
              <a:t>по коду ОКПД2 10.51.11</a:t>
            </a:r>
            <a:r>
              <a:rPr lang="ru-RU" sz="2800" dirty="0"/>
              <a:t>. </a:t>
            </a:r>
            <a:endParaRPr lang="ru-RU" sz="2800" b="1" dirty="0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809625" y="2790825"/>
            <a:ext cx="10991618" cy="2428875"/>
          </a:xfrm>
          <a:prstGeom prst="snip2SameRect">
            <a:avLst>
              <a:gd name="adj1" fmla="val 16667"/>
              <a:gd name="adj2" fmla="val 37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485899" y="2899589"/>
            <a:ext cx="10029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Сырое молоко</a:t>
            </a:r>
            <a:r>
              <a:rPr lang="ru-RU" sz="2800" dirty="0" smtClean="0"/>
              <a:t>,                                                                                </a:t>
            </a:r>
            <a:r>
              <a:rPr lang="ru-RU" sz="2800" dirty="0"/>
              <a:t>даже, если предприятие его охлаждает, не относится к промышленному производству – это сельскохозяйственная продукция </a:t>
            </a:r>
            <a:r>
              <a:rPr lang="ru-RU" sz="2800" dirty="0" smtClean="0"/>
              <a:t>(</a:t>
            </a:r>
            <a:r>
              <a:rPr lang="ru-RU" sz="2800" dirty="0"/>
              <a:t>коды 01.41.2, 01.45.2, 01.49.22</a:t>
            </a:r>
            <a:r>
              <a:rPr lang="ru-RU" sz="2800" dirty="0" smtClean="0"/>
              <a:t>) и ф.ф.1-натура-БМ и П-1 не отражается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70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36</a:t>
            </a:fld>
            <a:endParaRPr lang="ru-RU"/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436" y="1231512"/>
            <a:ext cx="111806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0099"/>
                </a:solidFill>
              </a:rPr>
              <a:t>З</a:t>
            </a:r>
            <a:r>
              <a:rPr lang="ru-RU" sz="2400" b="1" dirty="0" smtClean="0">
                <a:solidFill>
                  <a:srgbClr val="000099"/>
                </a:solidFill>
              </a:rPr>
              <a:t>аполняют </a:t>
            </a:r>
            <a:r>
              <a:rPr lang="ru-RU" sz="2400" b="1" dirty="0">
                <a:solidFill>
                  <a:srgbClr val="000099"/>
                </a:solidFill>
              </a:rPr>
              <a:t>юридические </a:t>
            </a:r>
            <a:r>
              <a:rPr lang="ru-RU" sz="2400" b="1" dirty="0" smtClean="0">
                <a:solidFill>
                  <a:srgbClr val="000099"/>
                </a:solidFill>
              </a:rPr>
              <a:t>лица, </a:t>
            </a:r>
            <a:r>
              <a:rPr lang="ru-RU" sz="2400" b="1" dirty="0">
                <a:solidFill>
                  <a:srgbClr val="000099"/>
                </a:solidFill>
              </a:rPr>
              <a:t>осуществляющие производство продукции добывающих и обрабатывающих производств.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</a:rPr>
              <a:t>Следует руководствоваться Номенклатурой </a:t>
            </a:r>
            <a:r>
              <a:rPr lang="ru-RU" sz="2400" b="1" dirty="0">
                <a:solidFill>
                  <a:srgbClr val="000099"/>
                </a:solidFill>
              </a:rPr>
              <a:t>продукции для разработки статистической информации </a:t>
            </a:r>
            <a:r>
              <a:rPr lang="ru-RU" sz="2400" b="1" dirty="0">
                <a:solidFill>
                  <a:srgbClr val="FF0000"/>
                </a:solidFill>
              </a:rPr>
              <a:t>о балансе производственной мощности по итогам за </a:t>
            </a:r>
            <a:r>
              <a:rPr lang="ru-RU" sz="2400" b="1" dirty="0" smtClean="0">
                <a:solidFill>
                  <a:srgbClr val="FF0000"/>
                </a:solidFill>
              </a:rPr>
              <a:t>2022 год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endParaRPr lang="ru-RU" sz="2400" dirty="0">
              <a:solidFill>
                <a:srgbClr val="000099"/>
              </a:solidFill>
            </a:endParaRPr>
          </a:p>
          <a:p>
            <a:pPr marL="987425" algn="just"/>
            <a:r>
              <a:rPr lang="ru-RU" sz="2400" dirty="0" smtClean="0">
                <a:solidFill>
                  <a:srgbClr val="000099"/>
                </a:solidFill>
              </a:rPr>
              <a:t>Поскольку </a:t>
            </a:r>
            <a:r>
              <a:rPr lang="ru-RU" sz="2400" dirty="0">
                <a:solidFill>
                  <a:srgbClr val="000099"/>
                </a:solidFill>
              </a:rPr>
              <a:t>по отдельным видам продукции в разделе 3 </a:t>
            </a:r>
            <a:r>
              <a:rPr lang="ru-RU" sz="2400" dirty="0" smtClean="0">
                <a:solidFill>
                  <a:srgbClr val="000099"/>
                </a:solidFill>
              </a:rPr>
              <a:t>приводятся </a:t>
            </a:r>
            <a:r>
              <a:rPr lang="ru-RU" sz="2400" dirty="0">
                <a:solidFill>
                  <a:srgbClr val="000099"/>
                </a:solidFill>
              </a:rPr>
              <a:t>укрупненные коды, а в первом разделе только продукция, входящая в укрупненные коды (например, по кондитерским изделиям: в разделе 3 указывается код 10.82.71.001 АГ, в разделе 1 – входящие коды 10.71.12, 10.72.12, 10.82), необходимо сопоставлять данные о выпуске продукции в </a:t>
            </a:r>
            <a:r>
              <a:rPr lang="ru-RU" sz="2400" dirty="0" smtClean="0">
                <a:solidFill>
                  <a:srgbClr val="000099"/>
                </a:solidFill>
              </a:rPr>
              <a:t>3 разделе с </a:t>
            </a:r>
            <a:r>
              <a:rPr lang="ru-RU" sz="2400" dirty="0">
                <a:solidFill>
                  <a:srgbClr val="000099"/>
                </a:solidFill>
              </a:rPr>
              <a:t>разделом 1 (суммой показателей входящих кодов). </a:t>
            </a:r>
            <a:r>
              <a:rPr lang="ru-RU" sz="2400" u="sng" dirty="0" smtClean="0">
                <a:solidFill>
                  <a:srgbClr val="000099"/>
                </a:solidFill>
              </a:rPr>
              <a:t>Сумма по укрупненному коду должна равняться сумме данных входящих кодов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  <a:endParaRPr lang="ru-RU" sz="2400" dirty="0">
              <a:solidFill>
                <a:srgbClr val="000099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08171" y="407946"/>
            <a:ext cx="11723022" cy="703649"/>
            <a:chOff x="11458" y="0"/>
            <a:chExt cx="11723022" cy="102361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1458" y="0"/>
              <a:ext cx="11723022" cy="1023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1439" y="29982"/>
              <a:ext cx="11663060" cy="96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/>
                <a:t>Раздел 3 «Баланс производственной мощности» </a:t>
              </a:r>
              <a:endParaRPr lang="ru-RU" sz="2800" b="1" kern="1200" dirty="0"/>
            </a:p>
          </p:txBody>
        </p:sp>
      </p:grpSp>
      <p:pic>
        <p:nvPicPr>
          <p:cNvPr id="18" name="Picture 2" descr="Восклицательный знак красный от PixelSquid360 on Envato Ele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1" y="3962399"/>
            <a:ext cx="1127373" cy="14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37</a:t>
            </a:fld>
            <a:endParaRPr lang="ru-RU"/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358" y="779317"/>
            <a:ext cx="10902686" cy="563231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0099"/>
                </a:solidFill>
              </a:rPr>
              <a:t>В разделе 3 должен соблюдаться обязательный контроль</a:t>
            </a:r>
            <a:r>
              <a:rPr lang="ru-RU" sz="2400" b="1" u="sng" dirty="0" smtClean="0">
                <a:solidFill>
                  <a:srgbClr val="000099"/>
                </a:solidFill>
              </a:rPr>
              <a:t>:</a:t>
            </a:r>
            <a:endParaRPr lang="en-US" sz="2400" b="1" u="sng" dirty="0" smtClean="0">
              <a:solidFill>
                <a:srgbClr val="000099"/>
              </a:solidFill>
            </a:endParaRPr>
          </a:p>
          <a:p>
            <a:pPr algn="ctr"/>
            <a:endParaRPr lang="ru-RU" sz="2400" b="1" u="sng" dirty="0">
              <a:solidFill>
                <a:srgbClr val="000099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600" b="1" dirty="0" smtClean="0">
                <a:solidFill>
                  <a:srgbClr val="000099"/>
                </a:solidFill>
              </a:rPr>
              <a:t>графа </a:t>
            </a:r>
            <a:r>
              <a:rPr lang="ru-RU" sz="2600" b="1" dirty="0">
                <a:solidFill>
                  <a:srgbClr val="000099"/>
                </a:solidFill>
              </a:rPr>
              <a:t>1 = графа 14 отчета за предыдущий период;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600" b="1" dirty="0" smtClean="0">
                <a:solidFill>
                  <a:srgbClr val="000099"/>
                </a:solidFill>
              </a:rPr>
              <a:t>графа </a:t>
            </a:r>
            <a:r>
              <a:rPr lang="ru-RU" sz="2600" b="1" dirty="0">
                <a:solidFill>
                  <a:srgbClr val="000099"/>
                </a:solidFill>
              </a:rPr>
              <a:t>2 = ∑ граф 3-8;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600" b="1" dirty="0" smtClean="0">
                <a:solidFill>
                  <a:srgbClr val="000099"/>
                </a:solidFill>
              </a:rPr>
              <a:t>графа </a:t>
            </a:r>
            <a:r>
              <a:rPr lang="ru-RU" sz="2600" b="1" dirty="0">
                <a:solidFill>
                  <a:srgbClr val="000099"/>
                </a:solidFill>
              </a:rPr>
              <a:t>9 = ∑ граф 10-13</a:t>
            </a:r>
            <a:r>
              <a:rPr lang="ru-RU" sz="2600" b="1" dirty="0" smtClean="0">
                <a:solidFill>
                  <a:srgbClr val="000099"/>
                </a:solidFill>
              </a:rPr>
              <a:t>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600" b="1" dirty="0" smtClean="0">
                <a:solidFill>
                  <a:srgbClr val="000099"/>
                </a:solidFill>
              </a:rPr>
              <a:t>графа </a:t>
            </a:r>
            <a:r>
              <a:rPr lang="ru-RU" sz="2600" b="1" dirty="0">
                <a:solidFill>
                  <a:srgbClr val="000099"/>
                </a:solidFill>
              </a:rPr>
              <a:t>14 = графа 1 + графа 2 – графа 9;</a:t>
            </a:r>
          </a:p>
          <a:p>
            <a:pPr marL="363538" indent="-363538" algn="just">
              <a:buFont typeface="Wingdings" pitchFamily="2" charset="2"/>
              <a:buChar char="§"/>
            </a:pPr>
            <a:r>
              <a:rPr lang="ru-RU" sz="2600" b="1" dirty="0" smtClean="0">
                <a:solidFill>
                  <a:srgbClr val="000099"/>
                </a:solidFill>
              </a:rPr>
              <a:t>сумма </a:t>
            </a:r>
            <a:r>
              <a:rPr lang="ru-RU" sz="2600" b="1" dirty="0">
                <a:solidFill>
                  <a:srgbClr val="000099"/>
                </a:solidFill>
              </a:rPr>
              <a:t>граф 16, 17, 18 = графа 1 раздела </a:t>
            </a:r>
            <a:r>
              <a:rPr lang="ru-RU" sz="2600" b="1" dirty="0" smtClean="0">
                <a:solidFill>
                  <a:srgbClr val="000099"/>
                </a:solidFill>
              </a:rPr>
              <a:t>1 </a:t>
            </a:r>
            <a:endParaRPr lang="en-US" sz="2600" b="1" dirty="0" smtClean="0">
              <a:solidFill>
                <a:srgbClr val="000099"/>
              </a:solidFill>
            </a:endParaRPr>
          </a:p>
          <a:p>
            <a:pPr marL="1436688"/>
            <a:r>
              <a:rPr lang="ru-RU" sz="2600" b="1" dirty="0" smtClean="0">
                <a:solidFill>
                  <a:srgbClr val="000099"/>
                </a:solidFill>
              </a:rPr>
              <a:t>выпуск </a:t>
            </a:r>
            <a:r>
              <a:rPr lang="ru-RU" sz="2600" b="1" dirty="0">
                <a:solidFill>
                  <a:srgbClr val="000099"/>
                </a:solidFill>
              </a:rPr>
              <a:t>продукции </a:t>
            </a:r>
            <a:r>
              <a:rPr lang="ru-RU" sz="2600" b="1" dirty="0" smtClean="0">
                <a:solidFill>
                  <a:srgbClr val="000099"/>
                </a:solidFill>
              </a:rPr>
              <a:t>на неспециализированных </a:t>
            </a:r>
            <a:r>
              <a:rPr lang="ru-RU" sz="2600" b="1" dirty="0">
                <a:solidFill>
                  <a:srgbClr val="000099"/>
                </a:solidFill>
              </a:rPr>
              <a:t>мощностях отражается в графе 17, </a:t>
            </a:r>
            <a:r>
              <a:rPr lang="ru-RU" sz="2600" b="1" dirty="0" smtClean="0">
                <a:solidFill>
                  <a:srgbClr val="000099"/>
                </a:solidFill>
              </a:rPr>
              <a:t/>
            </a:r>
            <a:br>
              <a:rPr lang="ru-RU" sz="2600" b="1" dirty="0" smtClean="0">
                <a:solidFill>
                  <a:srgbClr val="000099"/>
                </a:solidFill>
              </a:rPr>
            </a:br>
            <a:r>
              <a:rPr lang="ru-RU" sz="2600" b="1" dirty="0" smtClean="0">
                <a:solidFill>
                  <a:srgbClr val="000099"/>
                </a:solidFill>
              </a:rPr>
              <a:t>во </a:t>
            </a:r>
            <a:r>
              <a:rPr lang="ru-RU" sz="2600" b="1" dirty="0" err="1">
                <a:solidFill>
                  <a:srgbClr val="000099"/>
                </a:solidFill>
              </a:rPr>
              <a:t>внережимное</a:t>
            </a:r>
            <a:r>
              <a:rPr lang="ru-RU" sz="2600" b="1" dirty="0">
                <a:solidFill>
                  <a:srgbClr val="000099"/>
                </a:solidFill>
              </a:rPr>
              <a:t> время – в графе 18 и </a:t>
            </a:r>
            <a:r>
              <a:rPr lang="ru-RU" sz="2600" b="1" dirty="0" smtClean="0">
                <a:solidFill>
                  <a:srgbClr val="000099"/>
                </a:solidFill>
              </a:rPr>
              <a:t/>
            </a:r>
            <a:br>
              <a:rPr lang="ru-RU" sz="2600" b="1" dirty="0" smtClean="0">
                <a:solidFill>
                  <a:srgbClr val="000099"/>
                </a:solidFill>
              </a:rPr>
            </a:br>
            <a:r>
              <a:rPr lang="ru-RU" sz="2600" b="1" dirty="0" smtClean="0">
                <a:solidFill>
                  <a:srgbClr val="000099"/>
                </a:solidFill>
              </a:rPr>
              <a:t>не </a:t>
            </a:r>
            <a:r>
              <a:rPr lang="ru-RU" sz="2600" b="1" dirty="0">
                <a:solidFill>
                  <a:srgbClr val="000099"/>
                </a:solidFill>
              </a:rPr>
              <a:t>включается в данные графы </a:t>
            </a:r>
            <a:r>
              <a:rPr lang="en-US" sz="2600" b="1" dirty="0" smtClean="0">
                <a:solidFill>
                  <a:srgbClr val="000099"/>
                </a:solidFill>
              </a:rPr>
              <a:t>16</a:t>
            </a:r>
            <a:r>
              <a:rPr lang="ru-RU" sz="2600" b="1" dirty="0" smtClean="0">
                <a:solidFill>
                  <a:srgbClr val="000099"/>
                </a:solidFill>
              </a:rPr>
              <a:t>;</a:t>
            </a:r>
            <a:endParaRPr lang="ru-RU" sz="2600" b="1" dirty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600" b="1" dirty="0" smtClean="0">
                <a:solidFill>
                  <a:srgbClr val="000099"/>
                </a:solidFill>
              </a:rPr>
              <a:t> данные </a:t>
            </a:r>
            <a:r>
              <a:rPr lang="ru-RU" sz="2600" b="1" dirty="0">
                <a:solidFill>
                  <a:srgbClr val="000099"/>
                </a:solidFill>
              </a:rPr>
              <a:t>граф 3-5 должны соответствовать данным формы </a:t>
            </a:r>
            <a:r>
              <a:rPr lang="ru-RU" sz="2600" b="1" dirty="0" smtClean="0">
                <a:solidFill>
                  <a:srgbClr val="000099"/>
                </a:solidFill>
              </a:rPr>
              <a:t/>
            </a:r>
            <a:br>
              <a:rPr lang="ru-RU" sz="2600" b="1" dirty="0" smtClean="0">
                <a:solidFill>
                  <a:srgbClr val="000099"/>
                </a:solidFill>
              </a:rPr>
            </a:br>
            <a:r>
              <a:rPr lang="ru-RU" sz="2600" b="1" dirty="0" smtClean="0">
                <a:solidFill>
                  <a:srgbClr val="000099"/>
                </a:solidFill>
              </a:rPr>
              <a:t>№ </a:t>
            </a:r>
            <a:r>
              <a:rPr lang="ru-RU" sz="2600" b="1" dirty="0">
                <a:solidFill>
                  <a:srgbClr val="000099"/>
                </a:solidFill>
              </a:rPr>
              <a:t>С-1 «Сведения о вводе в эксплуатацию зданий и сооружений».</a:t>
            </a:r>
          </a:p>
        </p:txBody>
      </p:sp>
      <p:pic>
        <p:nvPicPr>
          <p:cNvPr id="15" name="Picture 2" descr="Восклицательный знак красный от PixelSquid360 on Envato Ele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4" y="3630016"/>
            <a:ext cx="1097426" cy="14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49692" y="1427360"/>
            <a:ext cx="10904508" cy="477136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По отдельным видам продукции, относящимся к виду деятельности «Производство пищевых продуктов», по которым мощности определяются «в сутки» или «в смену», величина среднегодовой мощности, действовавшей в отчётном году (графа 15 раздела 3), и выпуск продукции или количество переработанного сырья (графа 16 раздела 3) должны быть приведены в целом за год.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Пример</a:t>
            </a:r>
            <a:r>
              <a:rPr lang="en-US" sz="2000" b="1" dirty="0" smtClean="0">
                <a:solidFill>
                  <a:srgbClr val="000099"/>
                </a:solidFill>
              </a:rPr>
              <a:t>: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000099"/>
                </a:solidFill>
              </a:rPr>
              <a:t>по производству растительного масла наличие мощности и её изменение в течение года (графы 1-14 раздела 3) определяются в тоннах переработки сырья в сутки, а среднегодовая мощность и выпуск продукции (графы 15 и 16 раздела 3) приводятся по количеству переработанного сырья в год. 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Исключение </a:t>
            </a:r>
            <a:r>
              <a:rPr lang="ru-RU" sz="2000" b="1" dirty="0">
                <a:solidFill>
                  <a:srgbClr val="000099"/>
                </a:solidFill>
              </a:rPr>
              <a:t>составляет сахар-песок из свёклы, по которому в графах 15 и 16 раздела 3 приводятся данные о переработке свёклы в сутки во II полугодии отчётного года.</a:t>
            </a:r>
          </a:p>
          <a:p>
            <a:endParaRPr lang="ru-RU" b="1" dirty="0">
              <a:solidFill>
                <a:srgbClr val="000099"/>
              </a:solidFill>
            </a:endParaRPr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08171" y="407946"/>
            <a:ext cx="11723022" cy="703649"/>
            <a:chOff x="11458" y="0"/>
            <a:chExt cx="11723022" cy="102361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1458" y="0"/>
              <a:ext cx="11723022" cy="1023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1439" y="29982"/>
              <a:ext cx="11663060" cy="96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/>
                <a:t>Расчет </a:t>
              </a:r>
              <a:r>
                <a:rPr lang="ru-RU" sz="2800" b="1" dirty="0"/>
                <a:t>среднегодовой мощности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53106" y="4681477"/>
            <a:ext cx="11244785" cy="1947476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rgbClr val="000099"/>
                </a:solidFill>
              </a:rPr>
              <a:t>Расчёт среднегодовой производственной мощности предприятия по выпуску хлеба и хлебобулочных изделий определяется путём умножения величины суточной технической производительности по каждой печи на годовой фонд времени работы каждой из них и последующего суммирования полученных результатов.</a:t>
            </a:r>
          </a:p>
          <a:p>
            <a:endParaRPr lang="ru-RU" sz="2400" dirty="0">
              <a:solidFill>
                <a:srgbClr val="000099"/>
              </a:solidFill>
            </a:endParaRPr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106" y="1265157"/>
            <a:ext cx="11212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</a:rPr>
              <a:t>Среднегодовая мощность предприятий по производству мяса и молочной продукции </a:t>
            </a:r>
            <a:r>
              <a:rPr lang="ru-RU" sz="2400" b="1" dirty="0" smtClean="0">
                <a:solidFill>
                  <a:srgbClr val="000099"/>
                </a:solidFill>
              </a:rPr>
              <a:t>определяется </a:t>
            </a:r>
            <a:r>
              <a:rPr lang="ru-RU" sz="2400" b="1" dirty="0">
                <a:solidFill>
                  <a:srgbClr val="000099"/>
                </a:solidFill>
              </a:rPr>
              <a:t>посредством умножения величины среднесменной мощности за год на число смен работы предприятия в год по тому или иному виду продукции в </a:t>
            </a:r>
            <a:r>
              <a:rPr lang="ru-RU" sz="2400" b="1" dirty="0" smtClean="0">
                <a:solidFill>
                  <a:srgbClr val="000099"/>
                </a:solidFill>
              </a:rPr>
              <a:t>соответствии </a:t>
            </a:r>
            <a:r>
              <a:rPr lang="ru-RU" sz="2400" b="1" dirty="0">
                <a:solidFill>
                  <a:srgbClr val="000099"/>
                </a:solidFill>
              </a:rPr>
              <a:t>с отраслевой Инструкцией по определению производственных мощностей и Нормами технологического проектирования </a:t>
            </a:r>
            <a:r>
              <a:rPr lang="ru-RU" sz="2400" b="1" dirty="0" smtClean="0">
                <a:solidFill>
                  <a:srgbClr val="000099"/>
                </a:solidFill>
              </a:rPr>
              <a:t>предприятий. </a:t>
            </a:r>
            <a:r>
              <a:rPr lang="ru-RU" sz="2400" b="1" dirty="0">
                <a:solidFill>
                  <a:srgbClr val="000099"/>
                </a:solidFill>
              </a:rPr>
              <a:t>Расчёт среднесменной мощности (при изменении в течение года действующей сменной мощности) производится аналогично расчётам среднегодовой мощности.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08171" y="407946"/>
            <a:ext cx="11723022" cy="703649"/>
            <a:chOff x="11458" y="0"/>
            <a:chExt cx="11723022" cy="102361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1458" y="0"/>
              <a:ext cx="11723022" cy="1023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1439" y="29982"/>
              <a:ext cx="11663060" cy="96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/>
                <a:t>Расчет </a:t>
              </a:r>
              <a:r>
                <a:rPr lang="ru-RU" sz="2800" b="1" dirty="0"/>
                <a:t>среднегодовой мощности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23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520" y="52227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76250" y="483518"/>
            <a:ext cx="11163804" cy="5872164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СРОК ПРЕДОСТАВЛЕНИЯ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с 1 марта по 15 апреля 2023 года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900" b="1" i="1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1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Форма </a:t>
            </a:r>
            <a:r>
              <a:rPr lang="ru-RU" sz="4000" b="1" i="1" dirty="0" smtClean="0">
                <a:solidFill>
                  <a:srgbClr val="000099"/>
                </a:solidFill>
              </a:rPr>
              <a:t>заполняется</a:t>
            </a:r>
            <a:endParaRPr kumimoji="0" lang="ru-RU" sz="4000" b="1" i="1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ru-RU" sz="40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в целом по ЮЛ и предоставляется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ru-RU" sz="4000" b="1" i="1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по месту нахождения </a:t>
            </a:r>
            <a:r>
              <a:rPr kumimoji="0" lang="ru-RU" sz="40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(регистрации) ЮЛ</a:t>
            </a:r>
            <a:r>
              <a:rPr kumimoji="0" lang="ru-RU" sz="40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476250" y="483519"/>
            <a:ext cx="11163804" cy="5870970"/>
          </a:xfrm>
          <a:prstGeom prst="foldedCorne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40</a:t>
            </a:fld>
            <a:endParaRPr lang="ru-RU"/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520" y="1436913"/>
            <a:ext cx="11347371" cy="830997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000099"/>
                </a:solidFill>
              </a:rPr>
              <a:t>Мср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= </a:t>
            </a:r>
            <a:r>
              <a:rPr lang="ru-RU" sz="2400" b="1" dirty="0" err="1" smtClean="0">
                <a:solidFill>
                  <a:srgbClr val="000099"/>
                </a:solidFill>
              </a:rPr>
              <a:t>Мнг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+ (</a:t>
            </a:r>
            <a:r>
              <a:rPr lang="ru-RU" sz="2400" b="1" dirty="0" err="1" smtClean="0">
                <a:solidFill>
                  <a:srgbClr val="000099"/>
                </a:solidFill>
              </a:rPr>
              <a:t>Мвв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* n1 / 12) </a:t>
            </a:r>
            <a:r>
              <a:rPr lang="ru-RU" sz="2400" b="1" dirty="0" smtClean="0">
                <a:solidFill>
                  <a:srgbClr val="000099"/>
                </a:solidFill>
              </a:rPr>
              <a:t>- </a:t>
            </a:r>
            <a:r>
              <a:rPr lang="ru-RU" sz="2400" b="1" dirty="0">
                <a:solidFill>
                  <a:srgbClr val="000099"/>
                </a:solidFill>
              </a:rPr>
              <a:t>(</a:t>
            </a:r>
            <a:r>
              <a:rPr lang="ru-RU" sz="2400" b="1" dirty="0" err="1" smtClean="0">
                <a:solidFill>
                  <a:srgbClr val="000099"/>
                </a:solidFill>
              </a:rPr>
              <a:t>Mвыб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* n2 / 12</a:t>
            </a:r>
            <a:r>
              <a:rPr lang="ru-RU" sz="2400" b="1" dirty="0" smtClean="0">
                <a:solidFill>
                  <a:srgbClr val="000099"/>
                </a:solidFill>
              </a:rPr>
              <a:t>),</a:t>
            </a:r>
          </a:p>
          <a:p>
            <a:endParaRPr lang="ru-RU" sz="1200" b="1" dirty="0" smtClean="0">
              <a:solidFill>
                <a:srgbClr val="000099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08171" y="407946"/>
            <a:ext cx="11723022" cy="703649"/>
            <a:chOff x="11458" y="0"/>
            <a:chExt cx="11723022" cy="102361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1458" y="0"/>
              <a:ext cx="11723022" cy="1023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1439" y="29982"/>
              <a:ext cx="11663060" cy="96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/>
                <a:t>Расчет </a:t>
              </a:r>
              <a:r>
                <a:rPr lang="ru-RU" sz="2800" b="1" dirty="0"/>
                <a:t>среднегодовой мощности </a:t>
              </a:r>
              <a:endParaRPr lang="ru-RU" sz="2800" b="1" kern="12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85718" y="2733312"/>
            <a:ext cx="11347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3888"/>
            <a:r>
              <a:rPr lang="ru-RU" sz="2400" b="1" dirty="0" smtClean="0">
                <a:solidFill>
                  <a:srgbClr val="000099"/>
                </a:solidFill>
              </a:rPr>
              <a:t>где </a:t>
            </a:r>
            <a:r>
              <a:rPr lang="ru-RU" sz="2400" b="1" dirty="0" err="1" smtClean="0">
                <a:solidFill>
                  <a:srgbClr val="000099"/>
                </a:solidFill>
              </a:rPr>
              <a:t>Мср</a:t>
            </a:r>
            <a:r>
              <a:rPr lang="ru-RU" sz="2400" b="1" dirty="0" smtClean="0">
                <a:solidFill>
                  <a:srgbClr val="000099"/>
                </a:solidFill>
              </a:rPr>
              <a:t> – среднегодовая мощность;</a:t>
            </a:r>
          </a:p>
          <a:p>
            <a:pPr marL="1160463"/>
            <a:r>
              <a:rPr lang="ru-RU" sz="2400" b="1" dirty="0" err="1" smtClean="0">
                <a:solidFill>
                  <a:srgbClr val="000099"/>
                </a:solidFill>
              </a:rPr>
              <a:t>Мнг</a:t>
            </a:r>
            <a:r>
              <a:rPr lang="ru-RU" sz="2400" b="1" dirty="0" smtClean="0">
                <a:solidFill>
                  <a:srgbClr val="000099"/>
                </a:solidFill>
              </a:rPr>
              <a:t> – мощность на начало года</a:t>
            </a:r>
            <a:r>
              <a:rPr lang="en-US" sz="2400" b="1" dirty="0" smtClean="0">
                <a:solidFill>
                  <a:srgbClr val="000099"/>
                </a:solidFill>
              </a:rPr>
              <a:t>;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marL="1160463"/>
            <a:r>
              <a:rPr lang="ru-RU" sz="2400" b="1" dirty="0" err="1" smtClean="0">
                <a:solidFill>
                  <a:srgbClr val="000099"/>
                </a:solidFill>
              </a:rPr>
              <a:t>Мвв</a:t>
            </a:r>
            <a:r>
              <a:rPr lang="ru-RU" sz="2400" b="1" dirty="0" smtClean="0">
                <a:solidFill>
                  <a:srgbClr val="000099"/>
                </a:solidFill>
              </a:rPr>
              <a:t> – мощность, вводимая в течение года;</a:t>
            </a:r>
          </a:p>
          <a:p>
            <a:pPr marL="1160463"/>
            <a:r>
              <a:rPr lang="ru-RU" sz="2400" b="1" dirty="0" err="1" smtClean="0">
                <a:solidFill>
                  <a:srgbClr val="000099"/>
                </a:solidFill>
              </a:rPr>
              <a:t>Мвыб</a:t>
            </a:r>
            <a:r>
              <a:rPr lang="ru-RU" sz="2400" b="1" dirty="0" smtClean="0">
                <a:solidFill>
                  <a:srgbClr val="000099"/>
                </a:solidFill>
              </a:rPr>
              <a:t> – мощность, выбывающая в течение года</a:t>
            </a:r>
            <a:r>
              <a:rPr lang="en-US" sz="2400" b="1" dirty="0" smtClean="0">
                <a:solidFill>
                  <a:srgbClr val="000099"/>
                </a:solidFill>
              </a:rPr>
              <a:t>;</a:t>
            </a:r>
          </a:p>
          <a:p>
            <a:pPr marL="1160463"/>
            <a:r>
              <a:rPr lang="ru-RU" sz="2400" b="1" dirty="0" smtClean="0">
                <a:solidFill>
                  <a:srgbClr val="000099"/>
                </a:solidFill>
              </a:rPr>
              <a:t>n1 – количество полных месяцев работы вновь введенных 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         мощностей с момента ввода до конца периода;</a:t>
            </a:r>
          </a:p>
          <a:p>
            <a:pPr marL="1160463"/>
            <a:r>
              <a:rPr lang="ru-RU" sz="2400" b="1" dirty="0" smtClean="0">
                <a:solidFill>
                  <a:srgbClr val="000099"/>
                </a:solidFill>
              </a:rPr>
              <a:t>n2 – количество полных месяцев отсутствия выбывающих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         мощностей от момента выбытия до конца периода. 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26658"/>
              </p:ext>
            </p:extLst>
          </p:nvPr>
        </p:nvGraphicFramePr>
        <p:xfrm>
          <a:off x="864961" y="3854041"/>
          <a:ext cx="10775093" cy="2866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065"/>
                <a:gridCol w="2790014"/>
                <a:gridCol w="2790014"/>
              </a:tblGrid>
              <a:tr h="819076">
                <a:tc>
                  <a:txBody>
                    <a:bodyPr/>
                    <a:lstStyle/>
                    <a:p>
                      <a:r>
                        <a:rPr lang="ru-RU" dirty="0" smtClean="0"/>
                        <a:t>!</a:t>
                      </a:r>
                      <a:r>
                        <a:rPr lang="en-US" dirty="0" smtClean="0"/>
                        <a:t>!!</a:t>
                      </a:r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409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432000" marT="0" marB="0">
                    <a:noFill/>
                  </a:tcPr>
                </a:tc>
              </a:tr>
              <a:tr h="819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  <a:tr h="819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43200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Загнутый угол 11"/>
          <p:cNvSpPr/>
          <p:nvPr/>
        </p:nvSpPr>
        <p:spPr>
          <a:xfrm>
            <a:off x="493485" y="571880"/>
            <a:ext cx="11146569" cy="578380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76250" y="483518"/>
            <a:ext cx="11163804" cy="5872164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   </a:t>
            </a: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900" b="1" i="1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6140" y="2976711"/>
            <a:ext cx="3064475" cy="17546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ВРП </a:t>
            </a:r>
            <a:r>
              <a:rPr lang="ru-RU" b="1" dirty="0" smtClean="0">
                <a:solidFill>
                  <a:srgbClr val="C00000"/>
                </a:solidFill>
              </a:rPr>
              <a:t>      (валовой региональный продукт)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54659" y="2471352"/>
            <a:ext cx="28914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Себестоимость </a:t>
            </a:r>
            <a:endParaRPr lang="ru-RU" sz="2000" dirty="0"/>
          </a:p>
        </p:txBody>
      </p:sp>
      <p:sp>
        <p:nvSpPr>
          <p:cNvPr id="17" name="Овал 16"/>
          <p:cNvSpPr/>
          <p:nvPr/>
        </p:nvSpPr>
        <p:spPr>
          <a:xfrm>
            <a:off x="7710616" y="2471351"/>
            <a:ext cx="30026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Рентабельность</a:t>
            </a:r>
            <a:endParaRPr lang="ru-RU" sz="2000" dirty="0"/>
          </a:p>
        </p:txBody>
      </p:sp>
      <p:sp>
        <p:nvSpPr>
          <p:cNvPr id="18" name="Овал 17"/>
          <p:cNvSpPr/>
          <p:nvPr/>
        </p:nvSpPr>
        <p:spPr>
          <a:xfrm>
            <a:off x="4646140" y="1655805"/>
            <a:ext cx="3064475" cy="1112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Выпуск  продукции</a:t>
            </a:r>
            <a:r>
              <a:rPr lang="ru-RU" dirty="0" smtClean="0"/>
              <a:t> (товаров, работ, услуг)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952368" y="4065373"/>
            <a:ext cx="2693773" cy="1075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Затраты на 1 </a:t>
            </a:r>
            <a:r>
              <a:rPr lang="ru-RU" sz="2000" dirty="0" smtClean="0"/>
              <a:t>руб.продукции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7710615" y="4065373"/>
            <a:ext cx="3002693" cy="1075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Добавленная стоимость</a:t>
            </a:r>
            <a:endParaRPr lang="ru-RU" sz="2000" dirty="0"/>
          </a:p>
        </p:txBody>
      </p:sp>
      <p:sp>
        <p:nvSpPr>
          <p:cNvPr id="21" name="Овал 20"/>
          <p:cNvSpPr/>
          <p:nvPr/>
        </p:nvSpPr>
        <p:spPr>
          <a:xfrm>
            <a:off x="4646140" y="4930346"/>
            <a:ext cx="3064475" cy="1037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Промежуточное потребление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64961" y="729049"/>
            <a:ext cx="10342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РАСЧЕТНЫЕ ПОКАЗАТЕЛИ  НА ОСНОВАНИИ ДАННЫХ                         формы № 1-ПРЕДПРИЯТИЕ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190125"/>
            <a:ext cx="8809686" cy="381755"/>
            <a:chOff x="1439586" y="4278651"/>
            <a:chExt cx="10403790" cy="381755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26800"/>
              </p:ext>
            </p:extLst>
          </p:nvPr>
        </p:nvGraphicFramePr>
        <p:xfrm>
          <a:off x="638355" y="571879"/>
          <a:ext cx="11264085" cy="361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782"/>
                <a:gridCol w="3568263"/>
                <a:gridCol w="3749040"/>
              </a:tblGrid>
              <a:tr h="573705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    </a:t>
                      </a:r>
                      <a:r>
                        <a:rPr lang="ru-RU" sz="2800" dirty="0" smtClean="0"/>
                        <a:t>КОНТАКТНЫЕ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dirty="0" smtClean="0"/>
                        <a:t>ДАННЫЕ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02725">
                <a:tc>
                  <a:txBody>
                    <a:bodyPr/>
                    <a:lstStyle/>
                    <a:p>
                      <a:r>
                        <a:rPr lang="ru-RU" sz="2400" b="1" u="sng" dirty="0" smtClean="0"/>
                        <a:t>По</a:t>
                      </a:r>
                      <a:r>
                        <a:rPr lang="ru-RU" sz="2400" b="1" u="sng" baseline="0" dirty="0" smtClean="0"/>
                        <a:t> вопросам методологии</a:t>
                      </a:r>
                      <a:r>
                        <a:rPr lang="en-US" sz="2400" b="1" u="sng" baseline="0" dirty="0" smtClean="0"/>
                        <a:t> </a:t>
                      </a:r>
                      <a:r>
                        <a:rPr lang="en-US" sz="2400" baseline="0" dirty="0" smtClean="0"/>
                        <a:t>– </a:t>
                      </a:r>
                      <a:r>
                        <a:rPr lang="ru-RU" sz="2400" baseline="0" dirty="0" smtClean="0"/>
                        <a:t>отдел статистики предприятий</a:t>
                      </a:r>
                      <a:endParaRPr lang="ru-RU" sz="24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Топорова</a:t>
                      </a:r>
                      <a:r>
                        <a:rPr lang="ru-RU" sz="2400" b="1" baseline="0" dirty="0" smtClean="0"/>
                        <a:t> </a:t>
                      </a:r>
                      <a:br>
                        <a:rPr lang="ru-RU" sz="2400" b="1" baseline="0" dirty="0" smtClean="0"/>
                      </a:br>
                      <a:r>
                        <a:rPr lang="ru-RU" sz="2400" b="1" baseline="0" dirty="0" smtClean="0"/>
                        <a:t>Антонина Алексеевна</a:t>
                      </a:r>
                      <a:endParaRPr lang="ru-RU" sz="24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Тел.8-347-273-55-18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r>
                        <a:rPr lang="ru-RU" sz="2400" dirty="0" err="1" smtClean="0"/>
                        <a:t>Эл.почта</a:t>
                      </a:r>
                      <a:r>
                        <a:rPr lang="ru-RU" sz="2400" dirty="0" smtClean="0"/>
                        <a:t>: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P02_ToporovaAA@gks.ru</a:t>
                      </a:r>
                      <a:endParaRPr lang="ru-RU" sz="2000" b="1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u="none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1535506">
                <a:tc>
                  <a:txBody>
                    <a:bodyPr/>
                    <a:lstStyle/>
                    <a:p>
                      <a:r>
                        <a:rPr lang="ru-RU" sz="2400" b="1" u="sng" dirty="0" smtClean="0"/>
                        <a:t>По электронному</a:t>
                      </a:r>
                      <a:r>
                        <a:rPr lang="ru-RU" sz="2400" b="1" u="sng" baseline="0" dirty="0" smtClean="0"/>
                        <a:t> сбору </a:t>
                      </a:r>
                      <a:r>
                        <a:rPr lang="ru-RU" sz="2400" baseline="0" dirty="0" smtClean="0"/>
                        <a:t>– отдел информационных ресурсов и технологий</a:t>
                      </a:r>
                      <a:endParaRPr lang="ru-RU" sz="2400" dirty="0"/>
                    </a:p>
                  </a:txBody>
                  <a:tcPr>
                    <a:solidFill>
                      <a:srgbClr val="CAD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    </a:t>
                      </a:r>
                      <a:r>
                        <a:rPr lang="ru-RU" sz="2400" b="1" dirty="0" err="1" smtClean="0"/>
                        <a:t>Клеущатова</a:t>
                      </a:r>
                      <a:r>
                        <a:rPr lang="ru-RU" sz="2400" b="1" dirty="0" smtClean="0"/>
                        <a:t> </a:t>
                      </a:r>
                      <a:br>
                        <a:rPr lang="ru-RU" sz="2400" b="1" dirty="0" smtClean="0"/>
                      </a:br>
                      <a:r>
                        <a:rPr lang="ru-RU" sz="2400" b="1" dirty="0" smtClean="0"/>
                        <a:t>Светлана </a:t>
                      </a:r>
                      <a:r>
                        <a:rPr lang="ru-RU" sz="2400" b="1" dirty="0" err="1" smtClean="0"/>
                        <a:t>Ингельевна</a:t>
                      </a:r>
                      <a:endParaRPr lang="ru-RU" sz="2400" b="1" dirty="0"/>
                    </a:p>
                  </a:txBody>
                  <a:tcPr>
                    <a:solidFill>
                      <a:srgbClr val="CAD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Тел.8-347-272-25-25, 272-49-03 </a:t>
                      </a:r>
                      <a:br>
                        <a:rPr lang="ru-RU" sz="2400" b="1" dirty="0" smtClean="0"/>
                      </a:br>
                      <a:r>
                        <a:rPr lang="ru-RU" sz="2400" dirty="0" err="1" smtClean="0"/>
                        <a:t>Эл.почта</a:t>
                      </a:r>
                      <a:r>
                        <a:rPr lang="ru-RU" sz="2400" dirty="0" smtClean="0"/>
                        <a:t>: </a:t>
                      </a: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P02_KleuschatovaSI@gks.ru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AD8EE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971675" y="4914900"/>
            <a:ext cx="7143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943429"/>
            <a:ext cx="9417837" cy="285931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5" name="Группа 31"/>
          <p:cNvGrpSpPr/>
          <p:nvPr/>
        </p:nvGrpSpPr>
        <p:grpSpPr>
          <a:xfrm>
            <a:off x="2830368" y="210185"/>
            <a:ext cx="8809686" cy="276286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4" name="Загнутый угол 13"/>
          <p:cNvSpPr/>
          <p:nvPr/>
        </p:nvSpPr>
        <p:spPr>
          <a:xfrm>
            <a:off x="466725" y="809625"/>
            <a:ext cx="11173329" cy="5546057"/>
          </a:xfrm>
          <a:prstGeom prst="foldedCorner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6727" y="680328"/>
            <a:ext cx="11296650" cy="54476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Бланк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 формы,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Указания по заполнению</a:t>
            </a:r>
            <a:r>
              <a:rPr lang="ru-RU" sz="3200" b="1" dirty="0" smtClean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 и шаблон для передачи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 размещены на сайте Башкортостанстата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hlinkClick r:id="rId2"/>
              </a:rPr>
              <a:t>https://bashstat.gks.ru/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в разделе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Респондентам/Альбом форм федерального статистического наблюдения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Письмо о порядке предоставления формы и другая справочная информация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размещены в рубрике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Информационные письма и комментарии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Все материалы доступны для скачивания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466726" y="535761"/>
            <a:ext cx="11296650" cy="5869211"/>
          </a:xfrm>
          <a:prstGeom prst="foldedCorner">
            <a:avLst>
              <a:gd name="adj" fmla="val 12934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016000" y="769257"/>
            <a:ext cx="9855199" cy="52629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4286"/>
                </a:solidFill>
              </a:rPr>
              <a:t> </a:t>
            </a:r>
            <a:r>
              <a:rPr lang="ru-RU" b="1" dirty="0" smtClean="0">
                <a:solidFill>
                  <a:srgbClr val="334286"/>
                </a:solidFill>
                <a:latin typeface="+mn-lt"/>
              </a:rPr>
              <a:t>В соответствии с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Федеральным законом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от 29.11.2007 г.№ 282-ФЗ </a:t>
            </a:r>
            <a:r>
              <a:rPr lang="ru-RU" b="1" dirty="0" smtClean="0">
                <a:solidFill>
                  <a:srgbClr val="334286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334286"/>
                </a:solidFill>
                <a:latin typeface="+mn-lt"/>
              </a:rPr>
            </a:br>
            <a:r>
              <a:rPr lang="ru-RU" b="1" dirty="0" smtClean="0">
                <a:solidFill>
                  <a:srgbClr val="334286"/>
                </a:solidFill>
                <a:latin typeface="+mn-lt"/>
              </a:rPr>
              <a:t>«Об официальном статистическом учете и системе государственной статистики в Российской Федерации» </a:t>
            </a:r>
            <a:r>
              <a:rPr lang="ru-RU" b="1" dirty="0">
                <a:solidFill>
                  <a:srgbClr val="334286"/>
                </a:solidFill>
                <a:latin typeface="+mn-lt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п.7 ст.8</a:t>
            </a:r>
            <a:r>
              <a:rPr lang="ru-RU" b="1" dirty="0" smtClean="0">
                <a:solidFill>
                  <a:srgbClr val="334286"/>
                </a:solidFill>
                <a:latin typeface="+mn-lt"/>
              </a:rPr>
              <a:t>)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с 01.01.2021 </a:t>
            </a:r>
            <a:r>
              <a:rPr lang="ru-RU" b="1" dirty="0" smtClean="0">
                <a:solidFill>
                  <a:srgbClr val="334286"/>
                </a:solidFill>
                <a:latin typeface="+mn-lt"/>
              </a:rPr>
              <a:t>года все респонденты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</a:rPr>
              <a:t>обязаны</a:t>
            </a:r>
            <a:r>
              <a:rPr lang="ru-RU" b="1" dirty="0" smtClean="0">
                <a:solidFill>
                  <a:srgbClr val="334286"/>
                </a:solidFill>
                <a:latin typeface="+mn-lt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</a:rPr>
              <a:t>предоставлять</a:t>
            </a:r>
            <a:r>
              <a:rPr lang="ru-RU" b="1" dirty="0" smtClean="0">
                <a:solidFill>
                  <a:srgbClr val="334286"/>
                </a:solidFill>
                <a:latin typeface="+mn-lt"/>
              </a:rPr>
              <a:t> первичные статистические данные по формам федерального статистического наблюдения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исключительно в форме электронного документа</a:t>
            </a:r>
            <a:r>
              <a:rPr lang="ru-RU" b="1" dirty="0" smtClean="0">
                <a:solidFill>
                  <a:srgbClr val="334286"/>
                </a:solidFill>
                <a:latin typeface="+mn-lt"/>
              </a:rPr>
              <a:t>, подписанного электронной подписью (ЭЦП). </a:t>
            </a:r>
            <a:br>
              <a:rPr lang="ru-RU" b="1" dirty="0" smtClean="0">
                <a:solidFill>
                  <a:srgbClr val="334286"/>
                </a:solidFill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Прием статистической отчетности на бумажном носителе исключен.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19" y="52227"/>
            <a:ext cx="2479849" cy="42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8" name="Группа 31"/>
          <p:cNvGrpSpPr/>
          <p:nvPr/>
        </p:nvGrpSpPr>
        <p:grpSpPr>
          <a:xfrm>
            <a:off x="2830369" y="237243"/>
            <a:ext cx="8809686" cy="45719"/>
            <a:chOff x="1439586" y="4278651"/>
            <a:chExt cx="10403790" cy="381755"/>
          </a:xfrm>
        </p:grpSpPr>
        <p:sp>
          <p:nvSpPr>
            <p:cNvPr id="9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2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4" name="Загнутый угол 13"/>
          <p:cNvSpPr/>
          <p:nvPr/>
        </p:nvSpPr>
        <p:spPr>
          <a:xfrm>
            <a:off x="561975" y="600074"/>
            <a:ext cx="11078079" cy="5755607"/>
          </a:xfrm>
          <a:prstGeom prst="foldedCorner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2830368" y="210185"/>
            <a:ext cx="8809686" cy="276286"/>
            <a:chOff x="1439586" y="4278651"/>
            <a:chExt cx="10403790" cy="381755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4" name="Текст 2"/>
          <p:cNvSpPr txBox="1">
            <a:spLocks/>
          </p:cNvSpPr>
          <p:nvPr/>
        </p:nvSpPr>
        <p:spPr>
          <a:xfrm>
            <a:off x="444619" y="486471"/>
            <a:ext cx="11330437" cy="6104110"/>
          </a:xfrm>
          <a:prstGeom prst="rect">
            <a:avLst/>
          </a:prstGeom>
        </p:spPr>
        <p:txBody>
          <a:bodyPr anchor="t"/>
          <a:lstStyle/>
          <a:p>
            <a:pPr algn="just">
              <a:spcBef>
                <a:spcPts val="1000"/>
              </a:spcBef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99"/>
                </a:solidFill>
              </a:rPr>
              <a:t>  Напоминаем,</a:t>
            </a:r>
            <a:r>
              <a:rPr lang="ru-RU" sz="2400" dirty="0" smtClean="0">
                <a:solidFill>
                  <a:srgbClr val="000099"/>
                </a:solidFill>
              </a:rPr>
              <a:t> что Башкортостанстат оставляет за собой право применения </a:t>
            </a:r>
            <a:r>
              <a:rPr lang="ru-RU" sz="2400" b="1" u="sng" dirty="0" smtClean="0">
                <a:solidFill>
                  <a:srgbClr val="000099"/>
                </a:solidFill>
              </a:rPr>
              <a:t>статьи 13.19 Кодекса РФ</a:t>
            </a:r>
            <a:r>
              <a:rPr lang="ru-RU" sz="2400" dirty="0" smtClean="0">
                <a:solidFill>
                  <a:srgbClr val="000099"/>
                </a:solidFill>
              </a:rPr>
              <a:t> об административных правонарушениях </a:t>
            </a:r>
            <a:r>
              <a:rPr lang="ru-RU" sz="2400" b="1" u="sng" dirty="0" smtClean="0">
                <a:solidFill>
                  <a:srgbClr val="C00000"/>
                </a:solidFill>
              </a:rPr>
              <a:t>за непредставление </a:t>
            </a:r>
            <a:r>
              <a:rPr lang="ru-RU" sz="2400" u="sng" dirty="0" smtClean="0">
                <a:solidFill>
                  <a:srgbClr val="C00000"/>
                </a:solidFill>
              </a:rPr>
              <a:t>респондентами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субъектам официального статистического учета первичных статистических данных или </a:t>
            </a:r>
            <a:r>
              <a:rPr lang="ru-RU" sz="2400" b="1" u="sng" dirty="0" smtClean="0">
                <a:solidFill>
                  <a:srgbClr val="C00000"/>
                </a:solidFill>
              </a:rPr>
              <a:t>несвоевременное предоставление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либо </a:t>
            </a:r>
            <a:r>
              <a:rPr lang="ru-RU" sz="2400" b="1" u="sng" dirty="0" smtClean="0">
                <a:solidFill>
                  <a:srgbClr val="C00000"/>
                </a:solidFill>
              </a:rPr>
              <a:t>предоставление недостоверных</a:t>
            </a:r>
            <a:r>
              <a:rPr lang="ru-RU" sz="2400" u="sng" dirty="0" smtClean="0">
                <a:solidFill>
                  <a:srgbClr val="C00000"/>
                </a:solidFill>
              </a:rPr>
              <a:t> </a:t>
            </a:r>
            <a:r>
              <a:rPr lang="ru-RU" sz="2400" u="sng" dirty="0" smtClean="0">
                <a:solidFill>
                  <a:srgbClr val="000099"/>
                </a:solidFill>
              </a:rPr>
              <a:t>первичных статистических </a:t>
            </a:r>
            <a:r>
              <a:rPr lang="ru-RU" sz="2400" b="1" u="sng" dirty="0" smtClean="0">
                <a:solidFill>
                  <a:srgbClr val="C00000"/>
                </a:solidFill>
              </a:rPr>
              <a:t>данных</a:t>
            </a:r>
            <a:r>
              <a:rPr lang="ru-RU" sz="2400" b="1" u="sng" dirty="0" smtClean="0">
                <a:solidFill>
                  <a:srgbClr val="000099"/>
                </a:solidFill>
              </a:rPr>
              <a:t>. </a:t>
            </a:r>
            <a:r>
              <a:rPr lang="ru-RU" sz="2400" b="1" u="sng" dirty="0" smtClean="0">
                <a:solidFill>
                  <a:srgbClr val="C00000"/>
                </a:solidFill>
              </a:rPr>
              <a:t>За 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непредоставление</a:t>
            </a:r>
            <a:r>
              <a:rPr lang="ru-RU" sz="2400" b="1" u="sng" dirty="0" smtClean="0">
                <a:solidFill>
                  <a:srgbClr val="C00000"/>
                </a:solidFill>
              </a:rPr>
              <a:t> отчета в форме электронного документа</a:t>
            </a:r>
            <a:r>
              <a:rPr lang="ru-RU" sz="2400" dirty="0" smtClean="0">
                <a:solidFill>
                  <a:srgbClr val="000099"/>
                </a:solidFill>
              </a:rPr>
              <a:t>, подписанного электронной подписью респонденты также будут привлечены к административной ответственности.</a:t>
            </a:r>
          </a:p>
          <a:p>
            <a:pPr algn="just">
              <a:spcBef>
                <a:spcPts val="1000"/>
              </a:spcBef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99"/>
                </a:solidFill>
              </a:rPr>
              <a:t> Для оперативной связи с исполнителем отчета по возникающим вопросам, необходимо</a:t>
            </a:r>
            <a:r>
              <a:rPr lang="ru-RU" sz="2400" b="1" dirty="0" smtClean="0">
                <a:solidFill>
                  <a:srgbClr val="000099"/>
                </a:solidFill>
              </a:rPr>
              <a:t> в шаблоне в разделе "Общая информация" указать актуальные телефоны и адреса электронной почты специалистов, заполняющих форму</a:t>
            </a:r>
            <a:r>
              <a:rPr lang="ru-RU" sz="2400" dirty="0" smtClean="0">
                <a:solidFill>
                  <a:srgbClr val="000099"/>
                </a:solidFill>
              </a:rPr>
              <a:t>, а не контакты </a:t>
            </a:r>
            <a:r>
              <a:rPr lang="ru-RU" sz="2400" dirty="0" err="1" smtClean="0">
                <a:solidFill>
                  <a:srgbClr val="000099"/>
                </a:solidFill>
              </a:rPr>
              <a:t>спецоператора</a:t>
            </a:r>
            <a:r>
              <a:rPr lang="ru-RU" sz="2400" dirty="0" smtClean="0">
                <a:solidFill>
                  <a:srgbClr val="000099"/>
                </a:solidFill>
              </a:rPr>
              <a:t> или руководителя предприятия. </a:t>
            </a:r>
          </a:p>
          <a:p>
            <a:pPr algn="just">
              <a:spcBef>
                <a:spcPts val="1000"/>
              </a:spcBef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algn="just">
              <a:spcBef>
                <a:spcPts val="1000"/>
              </a:spcBef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algn="just">
              <a:spcBef>
                <a:spcPts val="1000"/>
              </a:spcBef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algn="just">
              <a:spcBef>
                <a:spcPts val="1000"/>
              </a:spcBef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algn="just">
              <a:spcBef>
                <a:spcPts val="1000"/>
              </a:spcBef>
              <a:buFont typeface="Wingdings" pitchFamily="2" charset="2"/>
              <a:buChar char="v"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algn="just">
              <a:spcBef>
                <a:spcPts val="1000"/>
              </a:spcBef>
              <a:buFont typeface="Wingdings" pitchFamily="2" charset="2"/>
              <a:buChar char="v"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 algn="just">
              <a:spcBef>
                <a:spcPts val="1000"/>
              </a:spcBef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3342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444619" y="486471"/>
            <a:ext cx="11330437" cy="5723828"/>
          </a:xfrm>
          <a:prstGeom prst="foldedCorner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520" y="96191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22943" y="627534"/>
            <a:ext cx="8416352" cy="6583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Раздел 1</a:t>
            </a:r>
            <a:r>
              <a:rPr lang="ru-RU" sz="2400" b="1" dirty="0" smtClean="0">
                <a:solidFill>
                  <a:srgbClr val="000099"/>
                </a:solidFill>
              </a:rPr>
              <a:t>. Общие сведения о юридическом лице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055170" y="1285876"/>
            <a:ext cx="484632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09800" y="1762126"/>
            <a:ext cx="8129495" cy="47815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000099"/>
                </a:solidFill>
              </a:rPr>
              <a:t>Строка 101 </a:t>
            </a:r>
          </a:p>
          <a:p>
            <a:pPr algn="ctr"/>
            <a:r>
              <a:rPr lang="ru-RU" sz="2400" b="1" u="sng" dirty="0" smtClean="0">
                <a:solidFill>
                  <a:srgbClr val="000099"/>
                </a:solidFill>
              </a:rPr>
              <a:t> дата начала хозяйственной деятельности</a:t>
            </a:r>
            <a:endParaRPr lang="en-US" sz="2400" b="1" u="sng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</a:rPr>
              <a:t> указывается дата начала выпуска организацией товаров и услуг. </a:t>
            </a:r>
            <a:r>
              <a:rPr lang="ru-RU" sz="2400" b="1" u="sng" dirty="0" smtClean="0">
                <a:solidFill>
                  <a:srgbClr val="000099"/>
                </a:solidFill>
              </a:rPr>
              <a:t>Эта дата повторяется из года в год и меняться не должна</a:t>
            </a:r>
            <a:r>
              <a:rPr lang="ru-RU" sz="2400" b="1" dirty="0" smtClean="0">
                <a:solidFill>
                  <a:srgbClr val="000099"/>
                </a:solidFill>
              </a:rPr>
              <a:t>. Рекомендуем сверять с данными за предыдущий год.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Если вновь созданная организация не начала хозяйственную деятельность, то по стр. 101 проставляются нули (0) по всем графам.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1"/>
          <p:cNvGrpSpPr/>
          <p:nvPr/>
        </p:nvGrpSpPr>
        <p:grpSpPr>
          <a:xfrm>
            <a:off x="1236263" y="190125"/>
            <a:ext cx="10403791" cy="381755"/>
            <a:chOff x="1439586" y="4278651"/>
            <a:chExt cx="10403790" cy="38175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CFB5198-8C02-7E46-A4F9-954DB637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520" y="101696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БАШКОРТОСТАНСТАТ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36263" y="381001"/>
            <a:ext cx="10217937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Структура бланка: Раздел 2. Распределение уставного капитала (фонда)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28648" y="719661"/>
          <a:ext cx="11011405" cy="4166667"/>
        </p:xfrm>
        <a:graphic>
          <a:graphicData uri="http://schemas.openxmlformats.org/drawingml/2006/table">
            <a:tbl>
              <a:tblPr/>
              <a:tblGrid>
                <a:gridCol w="6432404"/>
                <a:gridCol w="1526334"/>
                <a:gridCol w="3052667"/>
              </a:tblGrid>
              <a:tr h="605124">
                <a:tc>
                  <a:txBody>
                    <a:bodyPr/>
                    <a:lstStyle/>
                    <a:p>
                      <a:pPr marL="7556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56056" marR="56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Уставный 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капитал (фонд) на конец отчетного года 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087"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34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= стр.202+203+204+205+207+208+ 209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Федеральные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органы исполнительной власти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ФС=12 или 41 или 43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45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Органы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исполнительной власти субъектов Российской Федерации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203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ФС=13 или 42 или 43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Органы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местного самоуправления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204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ФС=14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Коммерческие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организации (кроме финансово-кредитных)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205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ФС=16 или 41или 42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454">
                <a:tc>
                  <a:txBody>
                    <a:bodyPr/>
                    <a:lstStyle/>
                    <a:p>
                      <a:pPr marL="18034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 субъекты малого и среднего предпринимательства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206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Финансово-кредитные организации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207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ФС=16 или 41или 42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Некоммерческие организации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ФС=16 или 41или 42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Физические лица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209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ФС=16 или 41или 42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01">
                <a:tc>
                  <a:txBody>
                    <a:bodyPr/>
                    <a:lstStyle/>
                    <a:p>
                      <a:pPr marL="180340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 работники данной организации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210</a:t>
                      </a: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056" marR="5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28649" y="4886325"/>
          <a:ext cx="10629900" cy="476250"/>
        </p:xfrm>
        <a:graphic>
          <a:graphicData uri="http://schemas.openxmlformats.org/drawingml/2006/table">
            <a:tbl>
              <a:tblPr/>
              <a:tblGrid>
                <a:gridCol w="5521196"/>
                <a:gridCol w="991776"/>
                <a:gridCol w="1138598"/>
                <a:gridCol w="1839732"/>
                <a:gridCol w="1138598"/>
              </a:tblGrid>
              <a:tr h="476250">
                <a:tc>
                  <a:txBody>
                    <a:bodyPr/>
                    <a:lstStyle/>
                    <a:p>
                      <a:pPr marL="7556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Есть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ли в Вашем уставном капитале (фонде) иностранный капитал: </a:t>
                      </a:r>
                    </a:p>
                  </a:txBody>
                  <a:tcPr marL="61859" marR="61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</a:p>
                  </a:txBody>
                  <a:tcPr marL="61859" marR="6185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211</a:t>
                      </a:r>
                    </a:p>
                  </a:txBody>
                  <a:tcPr marL="61859" marR="61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Нет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859" marR="61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212</a:t>
                      </a:r>
                    </a:p>
                  </a:txBody>
                  <a:tcPr marL="61859" marR="61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6419851" y="5247192"/>
            <a:ext cx="447674" cy="452432"/>
          </a:xfrm>
          <a:prstGeom prst="downArrow">
            <a:avLst>
              <a:gd name="adj1" fmla="val 50000"/>
              <a:gd name="adj2" fmla="val 59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8648" y="5643558"/>
            <a:ext cx="104940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Если в уставном капитале есть иностранный капитал, то заполняется </a:t>
            </a:r>
            <a:r>
              <a:rPr lang="ru-RU" sz="2400" b="1" u="sng" dirty="0" smtClean="0">
                <a:solidFill>
                  <a:srgbClr val="000099"/>
                </a:solidFill>
                <a:latin typeface="Georgia" pitchFamily="18" charset="0"/>
              </a:rPr>
              <a:t>раздел </a:t>
            </a:r>
            <a:r>
              <a:rPr lang="ru-RU" sz="3200" b="1" u="sng" dirty="0" smtClean="0">
                <a:solidFill>
                  <a:srgbClr val="000099"/>
                </a:solidFill>
                <a:latin typeface="Georgia" pitchFamily="18" charset="0"/>
              </a:rPr>
              <a:t>3</a:t>
            </a:r>
          </a:p>
          <a:p>
            <a:pPr>
              <a:lnSpc>
                <a:spcPts val="15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</a:p>
          <a:p>
            <a:pPr>
              <a:lnSpc>
                <a:spcPts val="1500"/>
              </a:lnSpc>
            </a:pPr>
            <a:r>
              <a:rPr lang="ru-RU" sz="2400" b="1" i="1" dirty="0" smtClean="0">
                <a:solidFill>
                  <a:srgbClr val="000099"/>
                </a:solidFill>
                <a:latin typeface="Georgia" pitchFamily="18" charset="0"/>
              </a:rPr>
              <a:t>«Взносы иностранных юридических и физических лиц в уставный капитал </a:t>
            </a:r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  <a:t>(фонд) по странам-партнерам»</a:t>
            </a:r>
            <a:endParaRPr lang="ru-RU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8582025" y="1057276"/>
            <a:ext cx="3058028" cy="101917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ГБО ф.№1  стр. 310 гр.3</a:t>
            </a:r>
          </a:p>
        </p:txBody>
      </p:sp>
    </p:spTree>
    <p:extLst>
      <p:ext uri="{BB962C8B-B14F-4D97-AF65-F5344CB8AC3E}">
        <p14:creationId xmlns:p14="http://schemas.microsoft.com/office/powerpoint/2010/main" val="6739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13922</TotalTime>
  <Words>4222</Words>
  <Application>Microsoft Office PowerPoint</Application>
  <PresentationFormat>Произвольный</PresentationFormat>
  <Paragraphs>953</Paragraphs>
  <Slides>42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Топорова Антонина Алексеевна</cp:lastModifiedBy>
  <cp:revision>689</cp:revision>
  <cp:lastPrinted>2023-01-23T06:43:32Z</cp:lastPrinted>
  <dcterms:created xsi:type="dcterms:W3CDTF">2020-03-31T09:31:17Z</dcterms:created>
  <dcterms:modified xsi:type="dcterms:W3CDTF">2023-02-28T05:15:41Z</dcterms:modified>
</cp:coreProperties>
</file>