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2.xml" ContentType="application/vnd.ms-office.chartstyle+xml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charts/colors2.xml" ContentType="application/vnd.ms-office.chartcolorstyl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04" r:id="rId2"/>
    <p:sldId id="366" r:id="rId3"/>
    <p:sldId id="388" r:id="rId4"/>
    <p:sldId id="387" r:id="rId5"/>
  </p:sldIdLst>
  <p:sldSz cx="12192000" cy="6858000"/>
  <p:notesSz cx="6800850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2" userDrawn="1">
          <p15:clr>
            <a:srgbClr val="A4A3A4"/>
          </p15:clr>
        </p15:guide>
        <p15:guide id="4" pos="1277" userDrawn="1">
          <p15:clr>
            <a:srgbClr val="A4A3A4"/>
          </p15:clr>
        </p15:guide>
        <p15:guide id="6" pos="234" userDrawn="1">
          <p15:clr>
            <a:srgbClr val="A4A3A4"/>
          </p15:clr>
        </p15:guide>
        <p15:guide id="7" orient="horz" pos="390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1002B"/>
    <a:srgbClr val="334286"/>
    <a:srgbClr val="FFFFFF"/>
    <a:srgbClr val="4FAF4F"/>
    <a:srgbClr val="A6A6A6"/>
    <a:srgbClr val="00B0F0"/>
    <a:srgbClr val="595959"/>
    <a:srgbClr val="000099"/>
    <a:srgbClr val="4588F5"/>
    <a:srgbClr val="009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6340" autoAdjust="0"/>
  </p:normalViewPr>
  <p:slideViewPr>
    <p:cSldViewPr snapToGrid="0" snapToObjects="1">
      <p:cViewPr varScale="1">
        <p:scale>
          <a:sx n="61" d="100"/>
          <a:sy n="61" d="100"/>
        </p:scale>
        <p:origin x="-84" y="-228"/>
      </p:cViewPr>
      <p:guideLst>
        <p:guide orient="horz" pos="142"/>
        <p:guide orient="horz" pos="3906"/>
        <p:guide pos="1277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20449995549648459"/>
          <c:y val="0.10830028814613279"/>
          <c:w val="0.66376199120804524"/>
          <c:h val="0.80302818762625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rgbClr val="FFC32E"/>
            </a:solidFill>
            <a:ln>
              <a:noFill/>
            </a:ln>
          </c:spPr>
          <c:dPt>
            <c:idx val="0"/>
            <c:spPr>
              <a:solidFill>
                <a:srgbClr val="4FAF4F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688-4A83-8592-CC313EAB39C1}"/>
              </c:ext>
            </c:extLst>
          </c:dPt>
          <c:dPt>
            <c:idx val="1"/>
            <c:spPr>
              <a:solidFill>
                <a:schemeClr val="bg1">
                  <a:lumMod val="6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688-4A83-8592-CC313EAB39C1}"/>
              </c:ext>
            </c:extLst>
          </c:dPt>
          <c:dLbls>
            <c:dLbl>
              <c:idx val="0"/>
              <c:layout>
                <c:manualLayout>
                  <c:x val="0.11302432892198509"/>
                  <c:y val="-5.2149658763470247E-2"/>
                </c:manualLayout>
              </c:layout>
              <c:tx>
                <c:rich>
                  <a:bodyPr/>
                  <a:lstStyle/>
                  <a:p>
                    <a:r>
                      <a:rPr lang="ru-RU" sz="1600" dirty="0" smtClean="0"/>
                      <a:t>48,9%</a:t>
                    </a:r>
                    <a:endParaRPr lang="ru-RU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688-4A83-8592-CC313EAB39C1}"/>
                </c:ext>
              </c:extLst>
            </c:dLbl>
            <c:dLbl>
              <c:idx val="1"/>
              <c:layout>
                <c:manualLayout>
                  <c:x val="-0.12234348012930518"/>
                  <c:y val="0.104958432304037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60,2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88-4A83-8592-CC313EAB3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 сельской местности</c:v>
                </c:pt>
                <c:pt idx="1">
                  <c:v>В городской местности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0.49600000000000033</c:v>
                </c:pt>
                <c:pt idx="1">
                  <c:v>0.59700000000000064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88-4A83-8592-CC313EAB39C1}"/>
            </c:ext>
          </c:extLst>
        </c:ser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4648617734744937"/>
          <c:y val="0.10502882749304621"/>
          <c:w val="0.66376199120804524"/>
          <c:h val="0.803028187626253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FFC32E"/>
            </a:solidFill>
            <a:ln>
              <a:noFill/>
            </a:ln>
          </c:spPr>
          <c:dPt>
            <c:idx val="0"/>
            <c:spPr>
              <a:solidFill>
                <a:srgbClr val="FFC32E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E47-4763-A0D6-7D3D8B5D281C}"/>
              </c:ext>
            </c:extLst>
          </c:dPt>
          <c:dPt>
            <c:idx val="1"/>
            <c:spPr>
              <a:solidFill>
                <a:srgbClr val="00B0F0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E47-4763-A0D6-7D3D8B5D281C}"/>
              </c:ext>
            </c:extLst>
          </c:dPt>
          <c:dLbls>
            <c:dLbl>
              <c:idx val="0"/>
              <c:layout>
                <c:manualLayout>
                  <c:x val="0.11993118682202999"/>
                  <c:y val="1.98225125362892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48,2%</a:t>
                    </a:r>
                    <a:endParaRPr lang="ru-RU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E47-4763-A0D6-7D3D8B5D281C}"/>
                </c:ext>
              </c:extLst>
            </c:dLbl>
            <c:dLbl>
              <c:idx val="1"/>
              <c:layout>
                <c:manualLayout>
                  <c:x val="-0.12234348012930518"/>
                  <c:y val="0.104958432304037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ru-RU" dirty="0" smtClean="0"/>
                      <a:t>6</a:t>
                    </a:r>
                    <a:r>
                      <a:rPr lang="en-US" dirty="0" smtClean="0"/>
                      <a:t>5,</a:t>
                    </a:r>
                    <a:r>
                      <a:rPr lang="ru-RU" dirty="0" smtClean="0"/>
                      <a:t>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E47-4763-A0D6-7D3D8B5D28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Женщины</c:v>
                </c:pt>
                <c:pt idx="1">
                  <c:v>Мужчины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0.47500000000000031</c:v>
                </c:pt>
                <c:pt idx="1">
                  <c:v>0.65800000000000092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8E47-4763-A0D6-7D3D8B5D281C}"/>
            </c:ext>
          </c:extLst>
        </c:ser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lineChart>
        <c:grouping val="standard"/>
        <c:ser>
          <c:idx val="1"/>
          <c:order val="0"/>
          <c:tx>
            <c:strRef>
              <c:f>Лист1!$C$1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>
              <a:solidFill>
                <a:srgbClr val="E1002B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812500000000015E-2"/>
                  <c:y val="-4.168395312907096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4C-48D4-841F-EDECA46F2B6A}"/>
                </c:ext>
              </c:extLst>
            </c:dLbl>
            <c:dLbl>
              <c:idx val="3"/>
              <c:layout>
                <c:manualLayout>
                  <c:x val="-2.9687500000000016E-2"/>
                  <c:y val="-5.497034739311785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4C-48D4-841F-EDECA46F2B6A}"/>
                </c:ext>
              </c:extLst>
            </c:dLbl>
            <c:dLbl>
              <c:idx val="4"/>
              <c:layout>
                <c:manualLayout>
                  <c:x val="-2.6432578777735194E-2"/>
                  <c:y val="-5.0043969077818377E-2"/>
                </c:manualLayout>
              </c:layout>
              <c:showVal val="1"/>
            </c:dLbl>
            <c:dLbl>
              <c:idx val="6"/>
              <c:layout>
                <c:manualLayout>
                  <c:x val="-2.9659178403263448E-2"/>
                  <c:y val="-4.363407352582431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4C-48D4-841F-EDECA46F2B6A}"/>
                </c:ext>
              </c:extLst>
            </c:dLbl>
            <c:dLbl>
              <c:idx val="9"/>
              <c:layout>
                <c:manualLayout>
                  <c:x val="-1.907679305497716E-2"/>
                  <c:y val="-4.042937083361683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74C-48D4-841F-EDECA46F2B6A}"/>
                </c:ext>
              </c:extLst>
            </c:dLbl>
            <c:dLbl>
              <c:idx val="12"/>
              <c:layout>
                <c:manualLayout>
                  <c:x val="-1.8636490816221679E-2"/>
                  <c:y val="-5.657817657416047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4C-48D4-841F-EDECA46F2B6A}"/>
                </c:ext>
              </c:extLst>
            </c:dLbl>
            <c:dLbl>
              <c:idx val="1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4C-48D4-841F-EDECA46F2B6A}"/>
                </c:ext>
              </c:extLst>
            </c:dLbl>
            <c:dLbl>
              <c:idx val="15"/>
              <c:layout>
                <c:manualLayout>
                  <c:x val="-8.2601808680421232E-3"/>
                  <c:y val="-5.004396907781837E-2"/>
                </c:manualLayout>
              </c:layout>
              <c:showVal val="1"/>
            </c:dLbl>
            <c:dLbl>
              <c:idx val="16"/>
              <c:layout>
                <c:manualLayout>
                  <c:x val="-2.1944763975413018E-4"/>
                  <c:y val="-4.397630201338315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4C-48D4-841F-EDECA46F2B6A}"/>
                </c:ext>
              </c:extLst>
            </c:dLbl>
            <c:dLbl>
              <c:idx val="17"/>
              <c:layout>
                <c:manualLayout>
                  <c:x val="-6.6081446944337967E-3"/>
                  <c:y val="-3.8923087060525406E-2"/>
                </c:manualLayout>
              </c:layout>
              <c:showVal val="1"/>
            </c:dLbl>
            <c:delete val="1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E1002B"/>
                    </a:solidFill>
                  </a:defRPr>
                </a:pPr>
                <a:endParaRPr lang="ru-RU"/>
              </a:p>
            </c:txPr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 Январь-март</c:v>
                </c:pt>
                <c:pt idx="1">
                  <c:v> Февраль-апрель</c:v>
                </c:pt>
                <c:pt idx="2">
                  <c:v> Март-май</c:v>
                </c:pt>
                <c:pt idx="3">
                  <c:v> Апрель-июнь</c:v>
                </c:pt>
                <c:pt idx="4">
                  <c:v> Май-июль</c:v>
                </c:pt>
                <c:pt idx="5">
                  <c:v> Июнь-август</c:v>
                </c:pt>
                <c:pt idx="6">
                  <c:v> Июль-сентябрь</c:v>
                </c:pt>
                <c:pt idx="7">
                  <c:v> Август-октябрь</c:v>
                </c:pt>
                <c:pt idx="8">
                  <c:v> Сентябрь-ноябрь</c:v>
                </c:pt>
                <c:pt idx="9">
                  <c:v> Октябрь-декабрь</c:v>
                </c:pt>
                <c:pt idx="10">
                  <c:v> Ноябрь-январь 2021</c:v>
                </c:pt>
                <c:pt idx="11">
                  <c:v> Декабрь-февраль 2021</c:v>
                </c:pt>
                <c:pt idx="12">
                  <c:v> Январь-март</c:v>
                </c:pt>
                <c:pt idx="13">
                  <c:v> Февраль-апрель</c:v>
                </c:pt>
                <c:pt idx="14">
                  <c:v> Март-май</c:v>
                </c:pt>
                <c:pt idx="15">
                  <c:v> Апрель-июнь</c:v>
                </c:pt>
                <c:pt idx="16">
                  <c:v>Май-июль</c:v>
                </c:pt>
              </c:strCache>
            </c:strRef>
          </c:cat>
          <c:val>
            <c:numRef>
              <c:f>Лист1!$C$2:$C$18</c:f>
              <c:numCache>
                <c:formatCode>0.0</c:formatCode>
                <c:ptCount val="17"/>
                <c:pt idx="0">
                  <c:v>4.7</c:v>
                </c:pt>
                <c:pt idx="1">
                  <c:v>5</c:v>
                </c:pt>
                <c:pt idx="2">
                  <c:v>5.4</c:v>
                </c:pt>
                <c:pt idx="3">
                  <c:v>6.2</c:v>
                </c:pt>
                <c:pt idx="4">
                  <c:v>6.3</c:v>
                </c:pt>
                <c:pt idx="5">
                  <c:v>6.3</c:v>
                </c:pt>
                <c:pt idx="6">
                  <c:v>6.5</c:v>
                </c:pt>
                <c:pt idx="7">
                  <c:v>6.6</c:v>
                </c:pt>
                <c:pt idx="8">
                  <c:v>6.4</c:v>
                </c:pt>
                <c:pt idx="9">
                  <c:v>6</c:v>
                </c:pt>
                <c:pt idx="10">
                  <c:v>5.6</c:v>
                </c:pt>
                <c:pt idx="11">
                  <c:v>5.2</c:v>
                </c:pt>
                <c:pt idx="12">
                  <c:v>5</c:v>
                </c:pt>
                <c:pt idx="13">
                  <c:v>4.9000000000000004</c:v>
                </c:pt>
                <c:pt idx="14">
                  <c:v>4.8</c:v>
                </c:pt>
                <c:pt idx="15">
                  <c:v>4.5999999999999996</c:v>
                </c:pt>
                <c:pt idx="16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1052-4089-ACDC-D514A763A05E}"/>
            </c:ext>
          </c:extLst>
        </c:ser>
        <c:marker val="1"/>
        <c:axId val="90993408"/>
        <c:axId val="90994944"/>
      </c:lineChart>
      <c:catAx>
        <c:axId val="90993408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 rot="-5400000" vert="horz"/>
          <a:lstStyle/>
          <a:p>
            <a:pPr>
              <a:defRPr sz="1200"/>
            </a:pPr>
            <a:endParaRPr lang="ru-RU"/>
          </a:p>
        </c:txPr>
        <c:crossAx val="90994944"/>
        <c:crosses val="autoZero"/>
        <c:auto val="1"/>
        <c:lblAlgn val="ctr"/>
        <c:lblOffset val="100"/>
      </c:catAx>
      <c:valAx>
        <c:axId val="90994944"/>
        <c:scaling>
          <c:orientation val="minMax"/>
          <c:min val="4"/>
        </c:scaling>
        <c:axPos val="l"/>
        <c:numFmt formatCode="0.0" sourceLinked="1"/>
        <c:maj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400" b="1">
                <a:solidFill>
                  <a:srgbClr val="334286"/>
                </a:solidFill>
              </a:defRPr>
            </a:pPr>
            <a:endParaRPr lang="ru-RU"/>
          </a:p>
        </c:txPr>
        <c:crossAx val="90993408"/>
        <c:crosses val="autoZero"/>
        <c:crossBetween val="between"/>
        <c:majorUnit val="0.5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0.08119</cdr:x>
      <cdr:y>0.95989</cdr:y>
    </cdr:from>
    <cdr:to>
      <cdr:x>0.76358</cdr:x>
      <cdr:y>1</cdr:y>
    </cdr:to>
    <cdr:sp macro="" textlink="">
      <cdr:nvSpPr>
        <cdr:cNvPr id="2" name="Левая фигурная скобка 1">
          <a:extLst xmlns:a="http://schemas.openxmlformats.org/drawingml/2006/main">
            <a:ext uri="{FF2B5EF4-FFF2-40B4-BE49-F238E27FC236}">
              <a16:creationId xmlns="" xmlns:a16="http://schemas.microsoft.com/office/drawing/2014/main" id="{F7FB674C-0550-43DC-ABBE-DD9193CB4A0D}"/>
            </a:ext>
          </a:extLst>
        </cdr:cNvPr>
        <cdr:cNvSpPr/>
      </cdr:nvSpPr>
      <cdr:spPr>
        <a:xfrm xmlns:a="http://schemas.openxmlformats.org/drawingml/2006/main" rot="16200000">
          <a:off x="3336437" y="1950819"/>
          <a:ext cx="193375" cy="5546441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noFill xmlns:a="http://schemas.openxmlformats.org/drawingml/2006/main"/>
        <a:ln xmlns:a="http://schemas.openxmlformats.org/drawingml/2006/main" w="28575" cap="flat" cmpd="sng" algn="ctr">
          <a:solidFill>
            <a:sysClr val="windowText" lastClr="000000">
              <a:lumMod val="65000"/>
              <a:lumOff val="35000"/>
            </a:sysClr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0.76894</cdr:x>
      <cdr:y>0.95989</cdr:y>
    </cdr:from>
    <cdr:to>
      <cdr:x>0.97804</cdr:x>
      <cdr:y>0.99009</cdr:y>
    </cdr:to>
    <cdr:sp macro="" textlink="">
      <cdr:nvSpPr>
        <cdr:cNvPr id="3" name="Левая фигурная скобка 2">
          <a:extLst xmlns:a="http://schemas.openxmlformats.org/drawingml/2006/main">
            <a:ext uri="{FF2B5EF4-FFF2-40B4-BE49-F238E27FC236}">
              <a16:creationId xmlns="" xmlns:a16="http://schemas.microsoft.com/office/drawing/2014/main" id="{71A1F35F-D435-469A-9482-54993ECA538D}"/>
            </a:ext>
          </a:extLst>
        </cdr:cNvPr>
        <cdr:cNvSpPr/>
      </cdr:nvSpPr>
      <cdr:spPr>
        <a:xfrm xmlns:a="http://schemas.openxmlformats.org/drawingml/2006/main" rot="16200000">
          <a:off x="7026922" y="3850363"/>
          <a:ext cx="145599" cy="1699577"/>
        </a:xfrm>
        <a:prstGeom xmlns:a="http://schemas.openxmlformats.org/drawingml/2006/main" prst="leftBrace">
          <a:avLst>
            <a:gd name="adj1" fmla="val 72327"/>
            <a:gd name="adj2" fmla="val 50000"/>
          </a:avLst>
        </a:prstGeom>
        <a:noFill xmlns:a="http://schemas.openxmlformats.org/drawingml/2006/main"/>
        <a:ln xmlns:a="http://schemas.openxmlformats.org/drawingml/2006/main" w="28575" cap="flat" cmpd="sng" algn="ctr">
          <a:solidFill>
            <a:srgbClr val="E1002B"/>
          </a:solidFill>
          <a:prstDash val="solid"/>
          <a:miter lim="800000"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ru-RU" dirty="0"/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0.06853</cdr:x>
      <cdr:y>0.01353</cdr:y>
    </cdr:from>
    <cdr:to>
      <cdr:x>0.06853</cdr:x>
      <cdr:y>0.59725</cdr:y>
    </cdr:to>
    <cdr:sp macro="" textlink="">
      <cdr:nvSpPr>
        <cdr:cNvPr id="5" name="Прямая соединительная линия 4"/>
        <cdr:cNvSpPr/>
      </cdr:nvSpPr>
      <cdr:spPr>
        <a:xfrm xmlns:a="http://schemas.openxmlformats.org/drawingml/2006/main">
          <a:off x="526832" y="61786"/>
          <a:ext cx="0" cy="266642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2242" y="0"/>
            <a:ext cx="2947035" cy="4953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6ED47-C479-9645-8FB6-2E7F4DD2862E}" type="datetimeFigureOut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085" y="4751218"/>
            <a:ext cx="5440680" cy="3887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7317"/>
            <a:ext cx="2947035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2242" y="9377317"/>
            <a:ext cx="2947035" cy="495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8EC475-6065-984E-8A7B-A4F90A032B8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5202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Изображение выглядит как сидит, дисплей, компьютер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5DDD05CB-2E66-FE41-B90C-3BED6168E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9" t="6771" r="65" b="10382"/>
          <a:stretch/>
        </p:blipFill>
        <p:spPr>
          <a:xfrm>
            <a:off x="0" y="-1"/>
            <a:ext cx="12191999" cy="686358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E226F7B9-62D5-2742-9B27-DE7A734B57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68927" y="1295163"/>
            <a:ext cx="838739" cy="98370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97C47BF-43EF-F942-8B55-90BCB0808BB2}"/>
              </a:ext>
            </a:extLst>
          </p:cNvPr>
          <p:cNvSpPr txBox="1"/>
          <p:nvPr userDrawn="1"/>
        </p:nvSpPr>
        <p:spPr>
          <a:xfrm>
            <a:off x="1807068" y="2404122"/>
            <a:ext cx="4381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 algn="ctr"/>
            <a:r>
              <a:rPr lang="ru-R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1AF1070-B945-8D4C-899C-993073D726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486" y="3845860"/>
            <a:ext cx="4860814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ru-R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lang="ru-RU" sz="1800" dirty="0" smtClean="0"/>
            </a:lvl2pPr>
            <a:lvl3pPr>
              <a:defRPr lang="ru-RU" sz="1800" dirty="0" smtClean="0"/>
            </a:lvl3pPr>
            <a:lvl4pPr>
              <a:defRPr lang="ru-RU" dirty="0" smtClean="0"/>
            </a:lvl4pPr>
            <a:lvl5pPr>
              <a:defRPr lang="ru-RU" dirty="0"/>
            </a:lvl5pPr>
          </a:lstStyle>
          <a:p>
            <a:pPr marL="0" lvl="0"/>
            <a:r>
              <a:rPr lang="ru-RU" dirty="0"/>
              <a:t>Образец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="" xmlns:a16="http://schemas.microsoft.com/office/drawing/2014/main" id="{DD92C87E-2341-274B-BF52-A5D44F5B38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88025" y="5527407"/>
            <a:ext cx="5565775" cy="400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>
              <a:buNone/>
              <a:defRPr lang="ru-RU" smtClean="0">
                <a:solidFill>
                  <a:srgbClr val="C00000"/>
                </a:solidFill>
                <a:latin typeface="Arial"/>
                <a:cs typeface="Arial"/>
              </a:defRPr>
            </a:lvl1pPr>
            <a:lvl2pPr>
              <a:defRPr lang="ru-RU" sz="1800" smtClean="0"/>
            </a:lvl2pPr>
            <a:lvl3pPr>
              <a:defRPr lang="ru-RU" sz="1800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marL="12700" lvl="0">
              <a:spcBef>
                <a:spcPts val="100"/>
              </a:spcBef>
            </a:pPr>
            <a:r>
              <a:rPr lang="ru-RU" dirty="0"/>
              <a:t>Образец текста</a:t>
            </a:r>
          </a:p>
        </p:txBody>
      </p:sp>
      <p:grpSp>
        <p:nvGrpSpPr>
          <p:cNvPr id="34" name="Группа 33">
            <a:extLst>
              <a:ext uri="{FF2B5EF4-FFF2-40B4-BE49-F238E27FC236}">
                <a16:creationId xmlns="" xmlns:a16="http://schemas.microsoft.com/office/drawing/2014/main" id="{C0E2B938-342D-8049-8714-0DBDEFB7B8E6}"/>
              </a:ext>
            </a:extLst>
          </p:cNvPr>
          <p:cNvGrpSpPr/>
          <p:nvPr userDrawn="1"/>
        </p:nvGrpSpPr>
        <p:grpSpPr>
          <a:xfrm>
            <a:off x="11456590" y="4641508"/>
            <a:ext cx="494109" cy="499100"/>
            <a:chOff x="9699205" y="5186438"/>
            <a:chExt cx="440055" cy="444500"/>
          </a:xfrm>
        </p:grpSpPr>
        <p:sp>
          <p:nvSpPr>
            <p:cNvPr id="35" name="object 16">
              <a:extLst>
                <a:ext uri="{FF2B5EF4-FFF2-40B4-BE49-F238E27FC236}">
                  <a16:creationId xmlns="" xmlns:a16="http://schemas.microsoft.com/office/drawing/2014/main" id="{C1AF891F-E358-354D-8AE1-626631524F42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17">
              <a:extLst>
                <a:ext uri="{FF2B5EF4-FFF2-40B4-BE49-F238E27FC236}">
                  <a16:creationId xmlns="" xmlns:a16="http://schemas.microsoft.com/office/drawing/2014/main" id="{3EAFB859-847C-C54D-A042-FD8F8AE9C64B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197573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0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8335564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4668439" y="1687112"/>
            <a:ext cx="3362326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0708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в ноутбук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">
            <a:extLst>
              <a:ext uri="{FF2B5EF4-FFF2-40B4-BE49-F238E27FC236}">
                <a16:creationId xmlns="" xmlns:a16="http://schemas.microsoft.com/office/drawing/2014/main" id="{A32F654B-2BB9-1146-B60D-BED70D67F881}"/>
              </a:ext>
            </a:extLst>
          </p:cNvPr>
          <p:cNvSpPr/>
          <p:nvPr userDrawn="1"/>
        </p:nvSpPr>
        <p:spPr>
          <a:xfrm>
            <a:off x="0" y="1577061"/>
            <a:ext cx="8089900" cy="387831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5B740BA1-D2FE-8242-869F-79EFEB1D24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252" t="5550" r="23733" b="2428"/>
          <a:stretch/>
        </p:blipFill>
        <p:spPr>
          <a:xfrm>
            <a:off x="5844746" y="843939"/>
            <a:ext cx="6347254" cy="4943819"/>
          </a:xfrm>
          <a:prstGeom prst="rect">
            <a:avLst/>
          </a:prstGeom>
        </p:spPr>
      </p:pic>
      <p:sp>
        <p:nvSpPr>
          <p:cNvPr id="4" name="Рисунок 3">
            <a:extLst>
              <a:ext uri="{FF2B5EF4-FFF2-40B4-BE49-F238E27FC236}">
                <a16:creationId xmlns="" xmlns:a16="http://schemas.microsoft.com/office/drawing/2014/main" id="{480833B5-F2B5-764F-89E3-8D464F7B36A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95475" y="1155502"/>
            <a:ext cx="5296525" cy="3976197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358566" y="1684750"/>
            <a:ext cx="5862352" cy="318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object 7">
            <a:extLst>
              <a:ext uri="{FF2B5EF4-FFF2-40B4-BE49-F238E27FC236}">
                <a16:creationId xmlns="" xmlns:a16="http://schemas.microsoft.com/office/drawing/2014/main" id="{515B5E40-509C-674A-A0CE-A82644D303E5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6" name="Текст 17">
            <a:extLst>
              <a:ext uri="{FF2B5EF4-FFF2-40B4-BE49-F238E27FC236}">
                <a16:creationId xmlns="" xmlns:a16="http://schemas.microsoft.com/office/drawing/2014/main" id="{0C35332F-46F8-0546-995C-37C104CAD137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832274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803189"/>
            <a:ext cx="5931243" cy="5189624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766887"/>
            <a:ext cx="5339662" cy="3324225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6C49A229-F120-BD44-8911-B70221A59A36}"/>
              </a:ext>
            </a:extLst>
          </p:cNvPr>
          <p:cNvSpPr/>
          <p:nvPr userDrawn="1"/>
        </p:nvSpPr>
        <p:spPr>
          <a:xfrm>
            <a:off x="0" y="1538807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12011254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текс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047" y="1289167"/>
            <a:ext cx="5506072" cy="42796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6443882" y="1289168"/>
            <a:ext cx="5339662" cy="427966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7">
            <a:extLst>
              <a:ext uri="{FF2B5EF4-FFF2-40B4-BE49-F238E27FC236}">
                <a16:creationId xmlns="" xmlns:a16="http://schemas.microsoft.com/office/drawing/2014/main" id="{C4CAAF58-D51D-2F45-BC38-B4EAB0CFADC2}"/>
              </a:ext>
            </a:extLst>
          </p:cNvPr>
          <p:cNvSpPr/>
          <p:nvPr userDrawn="1"/>
        </p:nvSpPr>
        <p:spPr>
          <a:xfrm>
            <a:off x="5671752" y="1289166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  <p:sp>
        <p:nvSpPr>
          <p:cNvPr id="18" name="object 7">
            <a:extLst>
              <a:ext uri="{FF2B5EF4-FFF2-40B4-BE49-F238E27FC236}">
                <a16:creationId xmlns="" xmlns:a16="http://schemas.microsoft.com/office/drawing/2014/main" id="{B780F91E-59E4-7E41-8159-0A9695B37680}"/>
              </a:ext>
            </a:extLst>
          </p:cNvPr>
          <p:cNvSpPr/>
          <p:nvPr userDrawn="1"/>
        </p:nvSpPr>
        <p:spPr>
          <a:xfrm>
            <a:off x="0" y="1289165"/>
            <a:ext cx="259491" cy="4279663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r>
              <a:rPr lang="ru-RU" dirty="0"/>
              <a:t> </a:t>
            </a:r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2246595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изображения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1C1F4E9-1C6C-1B44-8008-50554A2853D5}"/>
              </a:ext>
            </a:extLst>
          </p:cNvPr>
          <p:cNvSpPr>
            <a:spLocks noGrp="1" noChangeAspect="1"/>
          </p:cNvSpPr>
          <p:nvPr>
            <p:ph type="pic" sz="quarter" idx="11"/>
          </p:nvPr>
        </p:nvSpPr>
        <p:spPr>
          <a:xfrm>
            <a:off x="1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5745892" y="1569806"/>
            <a:ext cx="6037652" cy="3718387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B9A9E15C-3FB6-A548-B181-7143DD44330D}"/>
              </a:ext>
            </a:extLst>
          </p:cNvPr>
          <p:cNvSpPr/>
          <p:nvPr userDrawn="1"/>
        </p:nvSpPr>
        <p:spPr>
          <a:xfrm>
            <a:off x="4997057" y="1569805"/>
            <a:ext cx="259491" cy="371838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Рисунок 2">
            <a:extLst>
              <a:ext uri="{FF2B5EF4-FFF2-40B4-BE49-F238E27FC236}">
                <a16:creationId xmlns="" xmlns:a16="http://schemas.microsoft.com/office/drawing/2014/main" id="{0ADFD737-0167-A84C-B53A-A3E2BDFC439C}"/>
              </a:ext>
            </a:extLst>
          </p:cNvPr>
          <p:cNvSpPr>
            <a:spLocks noGrp="1" noChangeAspect="1"/>
          </p:cNvSpPr>
          <p:nvPr userDrawn="1">
            <p:ph type="pic" sz="quarter" idx="13"/>
          </p:nvPr>
        </p:nvSpPr>
        <p:spPr>
          <a:xfrm>
            <a:off x="2497868" y="867918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18" name="Рисунок 2">
            <a:extLst>
              <a:ext uri="{FF2B5EF4-FFF2-40B4-BE49-F238E27FC236}">
                <a16:creationId xmlns="" xmlns:a16="http://schemas.microsoft.com/office/drawing/2014/main" id="{BA995731-197A-2943-ACA8-4659E7D0E367}"/>
              </a:ext>
            </a:extLst>
          </p:cNvPr>
          <p:cNvSpPr>
            <a:spLocks noGrp="1" noChangeAspect="1"/>
          </p:cNvSpPr>
          <p:nvPr userDrawn="1">
            <p:ph type="pic" sz="quarter" idx="14"/>
          </p:nvPr>
        </p:nvSpPr>
        <p:spPr>
          <a:xfrm>
            <a:off x="0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22" name="Рисунок 2">
            <a:extLst>
              <a:ext uri="{FF2B5EF4-FFF2-40B4-BE49-F238E27FC236}">
                <a16:creationId xmlns="" xmlns:a16="http://schemas.microsoft.com/office/drawing/2014/main" id="{095DDF4D-5A25-9F40-9557-8ED2090DC538}"/>
              </a:ext>
            </a:extLst>
          </p:cNvPr>
          <p:cNvSpPr>
            <a:spLocks noGrp="1" noChangeAspect="1"/>
          </p:cNvSpPr>
          <p:nvPr userDrawn="1">
            <p:ph type="pic" sz="quarter" idx="15"/>
          </p:nvPr>
        </p:nvSpPr>
        <p:spPr>
          <a:xfrm>
            <a:off x="2497868" y="3362954"/>
            <a:ext cx="2484000" cy="24840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17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слайд под таблиц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191807365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8244795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="" xmlns:a16="http://schemas.microsoft.com/office/drawing/2014/main" id="{0560CFF3-0F6B-EE47-8233-2752BA7C190C}"/>
              </a:ext>
            </a:extLst>
          </p:cNvPr>
          <p:cNvSpPr/>
          <p:nvPr userDrawn="1"/>
        </p:nvSpPr>
        <p:spPr>
          <a:xfrm>
            <a:off x="0" y="1705727"/>
            <a:ext cx="12192000" cy="4492997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object 7">
            <a:extLst>
              <a:ext uri="{FF2B5EF4-FFF2-40B4-BE49-F238E27FC236}">
                <a16:creationId xmlns="" xmlns:a16="http://schemas.microsoft.com/office/drawing/2014/main" id="{2E9797C7-8447-7949-8633-B9C1F8C8B7D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Текст 17">
            <a:extLst>
              <a:ext uri="{FF2B5EF4-FFF2-40B4-BE49-F238E27FC236}">
                <a16:creationId xmlns="" xmlns:a16="http://schemas.microsoft.com/office/drawing/2014/main" id="{65282F85-5E1C-A643-B6D1-764B9457ED35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4049071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FBDE76DB-A8FB-674B-86CB-3C735C2794DB}"/>
              </a:ext>
            </a:extLst>
          </p:cNvPr>
          <p:cNvSpPr/>
          <p:nvPr userDrawn="1"/>
        </p:nvSpPr>
        <p:spPr>
          <a:xfrm>
            <a:off x="0" y="1473035"/>
            <a:ext cx="12192000" cy="5384966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dirty="0">
              <a:highlight>
                <a:srgbClr val="345074"/>
              </a:highlight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6" name="object 7">
            <a:extLst>
              <a:ext uri="{FF2B5EF4-FFF2-40B4-BE49-F238E27FC236}">
                <a16:creationId xmlns="" xmlns:a16="http://schemas.microsoft.com/office/drawing/2014/main" id="{D6E06661-EB7F-9A4F-ABE0-E508C3AF0496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Текст 17">
            <a:extLst>
              <a:ext uri="{FF2B5EF4-FFF2-40B4-BE49-F238E27FC236}">
                <a16:creationId xmlns="" xmlns:a16="http://schemas.microsoft.com/office/drawing/2014/main" id="{BA39ABDA-F5E8-8E4A-9F54-A6F49EE67CC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8594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F2A08B-66B9-5F42-9C20-4975C2E6BB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09" r="23284"/>
          <a:stretch/>
        </p:blipFill>
        <p:spPr>
          <a:xfrm>
            <a:off x="12699" y="-1"/>
            <a:ext cx="5532724" cy="6848977"/>
          </a:xfrm>
          <a:prstGeom prst="rect">
            <a:avLst/>
          </a:prstGeom>
        </p:spPr>
      </p:pic>
      <p:sp>
        <p:nvSpPr>
          <p:cNvPr id="12" name="object 6">
            <a:extLst>
              <a:ext uri="{FF2B5EF4-FFF2-40B4-BE49-F238E27FC236}">
                <a16:creationId xmlns="" xmlns:a16="http://schemas.microsoft.com/office/drawing/2014/main" id="{01840757-1A8F-8940-BE11-7CD26EE44EBD}"/>
              </a:ext>
            </a:extLst>
          </p:cNvPr>
          <p:cNvSpPr/>
          <p:nvPr userDrawn="1"/>
        </p:nvSpPr>
        <p:spPr>
          <a:xfrm>
            <a:off x="0" y="4380"/>
            <a:ext cx="5532724" cy="685362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  <a:alpha val="57000"/>
                </a:schemeClr>
              </a:gs>
              <a:gs pos="100000">
                <a:schemeClr val="tx2">
                  <a:lumMod val="50000"/>
                  <a:alpha val="48000"/>
                </a:schemeClr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3">
            <a:extLst>
              <a:ext uri="{FF2B5EF4-FFF2-40B4-BE49-F238E27FC236}">
                <a16:creationId xmlns="" xmlns:a16="http://schemas.microsoft.com/office/drawing/2014/main" id="{4F1E6446-080F-6744-BA0A-A2185B987FC3}"/>
              </a:ext>
            </a:extLst>
          </p:cNvPr>
          <p:cNvSpPr/>
          <p:nvPr userDrawn="1"/>
        </p:nvSpPr>
        <p:spPr>
          <a:xfrm>
            <a:off x="-395" y="9023"/>
            <a:ext cx="5545817" cy="1299364"/>
          </a:xfrm>
          <a:prstGeom prst="rect">
            <a:avLst/>
          </a:prstGeom>
          <a:blipFill dpi="0" rotWithShape="1">
            <a:blip r:embed="rId3" cstate="print">
              <a:alphaModFix amt="50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object 3">
            <a:extLst>
              <a:ext uri="{FF2B5EF4-FFF2-40B4-BE49-F238E27FC236}">
                <a16:creationId xmlns="" xmlns:a16="http://schemas.microsoft.com/office/drawing/2014/main" id="{FF746D93-968B-0A4F-9742-5AFBFB36E8A1}"/>
              </a:ext>
            </a:extLst>
          </p:cNvPr>
          <p:cNvSpPr/>
          <p:nvPr userDrawn="1"/>
        </p:nvSpPr>
        <p:spPr>
          <a:xfrm>
            <a:off x="12698" y="5558636"/>
            <a:ext cx="5532724" cy="1299364"/>
          </a:xfrm>
          <a:prstGeom prst="rect">
            <a:avLst/>
          </a:prstGeom>
          <a:blipFill dpi="0" rotWithShape="1">
            <a:blip r:embed="rId3" cstate="print">
              <a:alphaModFix amt="39000"/>
            </a:blip>
            <a:srcRect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4964DB4B-B7EC-3D47-A179-1426679A7A13}"/>
              </a:ext>
            </a:extLst>
          </p:cNvPr>
          <p:cNvGrpSpPr/>
          <p:nvPr userDrawn="1"/>
        </p:nvGrpSpPr>
        <p:grpSpPr>
          <a:xfrm>
            <a:off x="11697890" y="5699624"/>
            <a:ext cx="494109" cy="499100"/>
            <a:chOff x="9699205" y="5186438"/>
            <a:chExt cx="440055" cy="444500"/>
          </a:xfrm>
        </p:grpSpPr>
        <p:sp>
          <p:nvSpPr>
            <p:cNvPr id="5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9699205" y="5186438"/>
              <a:ext cx="440055" cy="4445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9859266" y="5292379"/>
              <a:ext cx="136778" cy="25693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7">
            <a:extLst>
              <a:ext uri="{FF2B5EF4-FFF2-40B4-BE49-F238E27FC236}">
                <a16:creationId xmlns="" xmlns:a16="http://schemas.microsoft.com/office/drawing/2014/main" id="{779541B8-14F7-6144-BB99-31217AC29512}"/>
              </a:ext>
            </a:extLst>
          </p:cNvPr>
          <p:cNvSpPr/>
          <p:nvPr userDrawn="1"/>
        </p:nvSpPr>
        <p:spPr>
          <a:xfrm>
            <a:off x="5087275" y="1308387"/>
            <a:ext cx="459073" cy="4250249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10EB0EF1-D970-7241-BD5D-AE63BD22BB7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1875" y="105218"/>
            <a:ext cx="917338" cy="107589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777D55F-3E95-904E-BFBB-D0759B65BA24}"/>
              </a:ext>
            </a:extLst>
          </p:cNvPr>
          <p:cNvSpPr txBox="1"/>
          <p:nvPr userDrawn="1"/>
        </p:nvSpPr>
        <p:spPr>
          <a:xfrm>
            <a:off x="1741233" y="457347"/>
            <a:ext cx="3831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СЛУЖБА</a:t>
            </a:r>
          </a:p>
          <a:p>
            <a:pPr>
              <a:lnSpc>
                <a:spcPct val="100000"/>
              </a:lnSpc>
            </a:pP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СТАТИСТИКИ</a:t>
            </a:r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9728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6"/>
          <p:cNvSpPr/>
          <p:nvPr userDrawn="1"/>
        </p:nvSpPr>
        <p:spPr>
          <a:xfrm>
            <a:off x="4964" y="5137"/>
            <a:ext cx="5557600" cy="6845833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15" name="object 7"/>
          <p:cNvSpPr/>
          <p:nvPr userDrawn="1"/>
        </p:nvSpPr>
        <p:spPr>
          <a:xfrm>
            <a:off x="5086749" y="1410097"/>
            <a:ext cx="475816" cy="4035914"/>
          </a:xfrm>
          <a:custGeom>
            <a:avLst/>
            <a:gdLst/>
            <a:ahLst/>
            <a:cxnLst/>
            <a:rect l="l" t="t" r="r" b="b"/>
            <a:pathLst>
              <a:path w="405764" h="3338195">
                <a:moveTo>
                  <a:pt x="405536" y="3337890"/>
                </a:moveTo>
                <a:lnTo>
                  <a:pt x="0" y="3337890"/>
                </a:lnTo>
                <a:lnTo>
                  <a:pt x="0" y="0"/>
                </a:lnTo>
                <a:lnTo>
                  <a:pt x="405536" y="0"/>
                </a:lnTo>
                <a:lnTo>
                  <a:pt x="405536" y="333789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 sz="2111"/>
          </a:p>
        </p:txBody>
      </p:sp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A8F43CCF-0C8C-B749-9C98-DED4A3D4F3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5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90600" y="1400375"/>
            <a:ext cx="3937000" cy="3987800"/>
          </a:xfrm>
          <a:prstGeom prst="rect">
            <a:avLst/>
          </a:prstGeom>
        </p:spPr>
        <p:txBody>
          <a:bodyPr anchor="ctr" anchorCtr="0"/>
          <a:lstStyle>
            <a:lvl1pPr marL="0" indent="0" algn="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11697890" y="5699624"/>
            <a:ext cx="494109" cy="499100"/>
            <a:chOff x="11697890" y="5699624"/>
            <a:chExt cx="494109" cy="499100"/>
          </a:xfrm>
        </p:grpSpPr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9E747D6A-7EA4-7342-BF64-4108572BCA2F}"/>
                </a:ext>
              </a:extLst>
            </p:cNvPr>
            <p:cNvSpPr/>
            <p:nvPr/>
          </p:nvSpPr>
          <p:spPr>
            <a:xfrm>
              <a:off x="11697890" y="5699624"/>
              <a:ext cx="494109" cy="499100"/>
            </a:xfrm>
            <a:custGeom>
              <a:avLst/>
              <a:gdLst/>
              <a:ahLst/>
              <a:cxnLst/>
              <a:rect l="l" t="t" r="r" b="b"/>
              <a:pathLst>
                <a:path w="440054" h="444500">
                  <a:moveTo>
                    <a:pt x="0" y="0"/>
                  </a:moveTo>
                  <a:lnTo>
                    <a:pt x="439940" y="0"/>
                  </a:lnTo>
                  <a:lnTo>
                    <a:pt x="439940" y="444118"/>
                  </a:lnTo>
                  <a:lnTo>
                    <a:pt x="0" y="4441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3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7">
              <a:extLst>
                <a:ext uri="{FF2B5EF4-FFF2-40B4-BE49-F238E27FC236}">
                  <a16:creationId xmlns="" xmlns:a16="http://schemas.microsoft.com/office/drawing/2014/main" id="{2FD602E7-D3D4-E74F-A1CD-F4B66EB3A131}"/>
                </a:ext>
              </a:extLst>
            </p:cNvPr>
            <p:cNvSpPr/>
            <p:nvPr/>
          </p:nvSpPr>
          <p:spPr>
            <a:xfrm>
              <a:off x="11877612" y="5818578"/>
              <a:ext cx="153579" cy="2884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="" xmlns:p14="http://schemas.microsoft.com/office/powerpoint/2010/main" val="407889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k object 16">
            <a:extLst>
              <a:ext uri="{FF2B5EF4-FFF2-40B4-BE49-F238E27FC236}">
                <a16:creationId xmlns="" xmlns:a16="http://schemas.microsoft.com/office/drawing/2014/main" id="{D8863855-8BDF-4E45-809B-F11F7FD06B41}"/>
              </a:ext>
            </a:extLst>
          </p:cNvPr>
          <p:cNvSpPr/>
          <p:nvPr userDrawn="1"/>
        </p:nvSpPr>
        <p:spPr>
          <a:xfrm>
            <a:off x="-1" y="1894302"/>
            <a:ext cx="7035799" cy="3069396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162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Рисунок 4" descr="Изображение выглядит как внутренний, потолок, окно, стол&#10;&#10;Автоматически созданное описание">
            <a:extLst>
              <a:ext uri="{FF2B5EF4-FFF2-40B4-BE49-F238E27FC236}">
                <a16:creationId xmlns="" xmlns:a16="http://schemas.microsoft.com/office/drawing/2014/main" id="{DBF9D9E1-A88A-4140-990C-66A04C293C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302" b="3491"/>
          <a:stretch/>
        </p:blipFill>
        <p:spPr>
          <a:xfrm>
            <a:off x="497237" y="779143"/>
            <a:ext cx="6084007" cy="5001525"/>
          </a:xfrm>
          <a:prstGeom prst="rect">
            <a:avLst/>
          </a:prstGeom>
        </p:spPr>
      </p:pic>
      <p:sp>
        <p:nvSpPr>
          <p:cNvPr id="6" name="object 3">
            <a:extLst>
              <a:ext uri="{FF2B5EF4-FFF2-40B4-BE49-F238E27FC236}">
                <a16:creationId xmlns="" xmlns:a16="http://schemas.microsoft.com/office/drawing/2014/main" id="{4DC73FA9-CFCC-4349-9EBF-D22E76F9EBCE}"/>
              </a:ext>
            </a:extLst>
          </p:cNvPr>
          <p:cNvSpPr/>
          <p:nvPr userDrawn="1"/>
        </p:nvSpPr>
        <p:spPr>
          <a:xfrm>
            <a:off x="497236" y="777912"/>
            <a:ext cx="6084007" cy="5001525"/>
          </a:xfrm>
          <a:prstGeom prst="rect">
            <a:avLst/>
          </a:prstGeom>
          <a:solidFill>
            <a:srgbClr val="0051B2">
              <a:alpha val="44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FD3DD10-149B-3C4C-814A-672DF381517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9871" y="3493453"/>
            <a:ext cx="5611369" cy="2340163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="" xmlns:a16="http://schemas.microsoft.com/office/drawing/2014/main" id="{191EFDB1-31C8-A24D-B7A0-047D82885C57}"/>
              </a:ext>
            </a:extLst>
          </p:cNvPr>
          <p:cNvCxnSpPr>
            <a:cxnSpLocks/>
          </p:cNvCxnSpPr>
          <p:nvPr userDrawn="1"/>
        </p:nvCxnSpPr>
        <p:spPr>
          <a:xfrm>
            <a:off x="832990" y="839824"/>
            <a:ext cx="0" cy="4993792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9C8250D7-700B-E84D-8FE4-305D47C9E91B}"/>
              </a:ext>
            </a:extLst>
          </p:cNvPr>
          <p:cNvCxnSpPr>
            <a:cxnSpLocks/>
          </p:cNvCxnSpPr>
          <p:nvPr userDrawn="1"/>
        </p:nvCxnSpPr>
        <p:spPr>
          <a:xfrm>
            <a:off x="4429192" y="777912"/>
            <a:ext cx="0" cy="270361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="" xmlns:a16="http://schemas.microsoft.com/office/drawing/2014/main" id="{7E7D69D9-1F8F-FA49-A200-B39D17A9DE68}"/>
              </a:ext>
            </a:extLst>
          </p:cNvPr>
          <p:cNvCxnSpPr>
            <a:cxnSpLocks/>
          </p:cNvCxnSpPr>
          <p:nvPr userDrawn="1"/>
        </p:nvCxnSpPr>
        <p:spPr>
          <a:xfrm>
            <a:off x="2251618" y="2244553"/>
            <a:ext cx="0" cy="124890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="" xmlns:a16="http://schemas.microsoft.com/office/drawing/2014/main" id="{C58F501F-69CE-BA47-A198-563B3F244258}"/>
              </a:ext>
            </a:extLst>
          </p:cNvPr>
          <p:cNvSpPr/>
          <p:nvPr userDrawn="1"/>
        </p:nvSpPr>
        <p:spPr>
          <a:xfrm>
            <a:off x="753018" y="48961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B797CEC3-3C0E-BF40-A6EC-9734EEE77799}"/>
              </a:ext>
            </a:extLst>
          </p:cNvPr>
          <p:cNvSpPr/>
          <p:nvPr userDrawn="1"/>
        </p:nvSpPr>
        <p:spPr>
          <a:xfrm>
            <a:off x="2162718" y="34229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4B4724E-B60A-954B-8A4E-FA9A7CE72886}"/>
              </a:ext>
            </a:extLst>
          </p:cNvPr>
          <p:cNvSpPr/>
          <p:nvPr userDrawn="1"/>
        </p:nvSpPr>
        <p:spPr>
          <a:xfrm>
            <a:off x="4347118" y="692494"/>
            <a:ext cx="170334" cy="173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Текст 25">
            <a:extLst>
              <a:ext uri="{FF2B5EF4-FFF2-40B4-BE49-F238E27FC236}">
                <a16:creationId xmlns="" xmlns:a16="http://schemas.microsoft.com/office/drawing/2014/main" id="{041657FF-1B3C-C242-ADB0-148F6CA9E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1579" y="1801607"/>
            <a:ext cx="4272892" cy="3070225"/>
          </a:xfrm>
          <a:prstGeom prst="rect">
            <a:avLst/>
          </a:prstGeom>
        </p:spPr>
        <p:txBody>
          <a:bodyPr anchor="ctr" anchorCtr="0"/>
          <a:lstStyle>
            <a:lvl1pPr marL="0" indent="0">
              <a:lnSpc>
                <a:spcPts val="5200"/>
              </a:lnSpc>
              <a:buNone/>
              <a:defRPr sz="500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30" name="object 16">
            <a:extLst>
              <a:ext uri="{FF2B5EF4-FFF2-40B4-BE49-F238E27FC236}">
                <a16:creationId xmlns="" xmlns:a16="http://schemas.microsoft.com/office/drawing/2014/main" id="{60D482BB-06C7-7D43-A4B6-067B00C7448E}"/>
              </a:ext>
            </a:extLst>
          </p:cNvPr>
          <p:cNvSpPr/>
          <p:nvPr/>
        </p:nvSpPr>
        <p:spPr>
          <a:xfrm>
            <a:off x="7291579" y="5280337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17">
            <a:extLst>
              <a:ext uri="{FF2B5EF4-FFF2-40B4-BE49-F238E27FC236}">
                <a16:creationId xmlns="" xmlns:a16="http://schemas.microsoft.com/office/drawing/2014/main" id="{DDF917D5-710B-2741-B703-C610905EA05E}"/>
              </a:ext>
            </a:extLst>
          </p:cNvPr>
          <p:cNvSpPr/>
          <p:nvPr/>
        </p:nvSpPr>
        <p:spPr>
          <a:xfrm>
            <a:off x="7471301" y="5399291"/>
            <a:ext cx="153579" cy="2884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620817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тбивочный слайд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внутренний, сталь, сидит, большой&#10;&#10;Автоматически созданное описание">
            <a:extLst>
              <a:ext uri="{FF2B5EF4-FFF2-40B4-BE49-F238E27FC236}">
                <a16:creationId xmlns="" xmlns:a16="http://schemas.microsoft.com/office/drawing/2014/main" id="{59921AD6-BEED-C345-94DF-5CEF17415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" r="-65" b="17728"/>
          <a:stretch/>
        </p:blipFill>
        <p:spPr>
          <a:xfrm>
            <a:off x="1" y="9644"/>
            <a:ext cx="12191999" cy="6863589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D43F7883-713A-5147-9DF0-FE09901D61FC}"/>
              </a:ext>
            </a:extLst>
          </p:cNvPr>
          <p:cNvSpPr/>
          <p:nvPr userDrawn="1"/>
        </p:nvSpPr>
        <p:spPr>
          <a:xfrm>
            <a:off x="0" y="-1"/>
            <a:ext cx="12192000" cy="6882878"/>
          </a:xfrm>
          <a:prstGeom prst="rect">
            <a:avLst/>
          </a:prstGeom>
          <a:solidFill>
            <a:srgbClr val="0051B2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7" name="Полилиния 16">
            <a:extLst>
              <a:ext uri="{FF2B5EF4-FFF2-40B4-BE49-F238E27FC236}">
                <a16:creationId xmlns="" xmlns:a16="http://schemas.microsoft.com/office/drawing/2014/main" id="{27816AD4-2F7A-1A4B-81F5-AB004BF47F0F}"/>
              </a:ext>
            </a:extLst>
          </p:cNvPr>
          <p:cNvSpPr/>
          <p:nvPr userDrawn="1"/>
        </p:nvSpPr>
        <p:spPr>
          <a:xfrm>
            <a:off x="159532" y="1777703"/>
            <a:ext cx="3573395" cy="2497487"/>
          </a:xfrm>
          <a:custGeom>
            <a:avLst/>
            <a:gdLst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49350"/>
              <a:gd name="connsiteY0" fmla="*/ 0 h 1035050"/>
              <a:gd name="connsiteX1" fmla="*/ 1041400 w 1149350"/>
              <a:gd name="connsiteY1" fmla="*/ 977900 h 1035050"/>
              <a:gd name="connsiteX2" fmla="*/ 1149350 w 1149350"/>
              <a:gd name="connsiteY2" fmla="*/ 1035050 h 1035050"/>
              <a:gd name="connsiteX0" fmla="*/ 0 w 1166570"/>
              <a:gd name="connsiteY0" fmla="*/ 0 h 1059877"/>
              <a:gd name="connsiteX1" fmla="*/ 1041400 w 1166570"/>
              <a:gd name="connsiteY1" fmla="*/ 977900 h 1059877"/>
              <a:gd name="connsiteX2" fmla="*/ 1147797 w 1166570"/>
              <a:gd name="connsiteY2" fmla="*/ 1004469 h 1059877"/>
              <a:gd name="connsiteX0" fmla="*/ 0 w 1210622"/>
              <a:gd name="connsiteY0" fmla="*/ 0 h 1014511"/>
              <a:gd name="connsiteX1" fmla="*/ 1041400 w 1210622"/>
              <a:gd name="connsiteY1" fmla="*/ 977900 h 1014511"/>
              <a:gd name="connsiteX2" fmla="*/ 1208391 w 1210622"/>
              <a:gd name="connsiteY2" fmla="*/ 822778 h 1014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0622" h="1014511">
                <a:moveTo>
                  <a:pt x="0" y="0"/>
                </a:moveTo>
                <a:cubicBezTo>
                  <a:pt x="334509" y="425357"/>
                  <a:pt x="840002" y="840770"/>
                  <a:pt x="1041400" y="977900"/>
                </a:cubicBezTo>
                <a:cubicBezTo>
                  <a:pt x="1242799" y="1115030"/>
                  <a:pt x="1208391" y="822778"/>
                  <a:pt x="1208391" y="822778"/>
                </a:cubicBezTo>
              </a:path>
            </a:pathLst>
          </a:cu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25400">
                <a:solidFill>
                  <a:schemeClr val="bg1"/>
                </a:solidFill>
              </a:ln>
              <a:noFill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9383B72-B490-E848-B1D5-D41FF1EA31E0}"/>
              </a:ext>
            </a:extLst>
          </p:cNvPr>
          <p:cNvSpPr/>
          <p:nvPr userDrawn="1"/>
        </p:nvSpPr>
        <p:spPr>
          <a:xfrm>
            <a:off x="2596056" y="4146622"/>
            <a:ext cx="6096000" cy="702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158115" algn="ctr">
              <a:lnSpc>
                <a:spcPct val="114799"/>
              </a:lnSpc>
              <a:spcBef>
                <a:spcPts val="100"/>
              </a:spcBef>
            </a:pP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ОБЩЕСИ</a:t>
            </a:r>
            <a:r>
              <a:rPr lang="ru-RU" spc="-45" dirty="0">
                <a:solidFill>
                  <a:srgbClr val="FFFFFF"/>
                </a:solidFill>
                <a:latin typeface="Arial"/>
                <a:cs typeface="Arial"/>
              </a:rPr>
              <a:t>С</a:t>
            </a:r>
            <a:r>
              <a:rPr lang="ru-RU" dirty="0">
                <a:solidFill>
                  <a:srgbClr val="FFFFFF"/>
                </a:solidFill>
                <a:latin typeface="Arial"/>
                <a:cs typeface="Arial"/>
              </a:rPr>
              <a:t>ТЕМНЫЕ</a:t>
            </a:r>
            <a:br>
              <a:rPr lang="ru-RU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ru-RU" spc="-10" dirty="0">
                <a:solidFill>
                  <a:srgbClr val="FFFFFF"/>
                </a:solidFill>
                <a:latin typeface="Arial"/>
                <a:cs typeface="Arial"/>
              </a:rPr>
              <a:t>ВЫВОДЫ</a:t>
            </a:r>
            <a:endParaRPr lang="ru-RU" dirty="0">
              <a:latin typeface="Arial"/>
              <a:cs typeface="Arial"/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8FF6D7FD-8288-3843-B63E-027C7449309A}"/>
              </a:ext>
            </a:extLst>
          </p:cNvPr>
          <p:cNvCxnSpPr>
            <a:cxnSpLocks/>
          </p:cNvCxnSpPr>
          <p:nvPr userDrawn="1"/>
        </p:nvCxnSpPr>
        <p:spPr>
          <a:xfrm>
            <a:off x="2625880" y="388471"/>
            <a:ext cx="914100" cy="181348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bject 3">
            <a:extLst>
              <a:ext uri="{FF2B5EF4-FFF2-40B4-BE49-F238E27FC236}">
                <a16:creationId xmlns="" xmlns:a16="http://schemas.microsoft.com/office/drawing/2014/main" id="{08AFF63D-7402-AE48-BC81-B45339A276A5}"/>
              </a:ext>
            </a:extLst>
          </p:cNvPr>
          <p:cNvSpPr/>
          <p:nvPr userDrawn="1"/>
        </p:nvSpPr>
        <p:spPr>
          <a:xfrm>
            <a:off x="3459152" y="9022"/>
            <a:ext cx="5273696" cy="68738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object 7">
            <a:extLst>
              <a:ext uri="{FF2B5EF4-FFF2-40B4-BE49-F238E27FC236}">
                <a16:creationId xmlns="" xmlns:a16="http://schemas.microsoft.com/office/drawing/2014/main" id="{C083EA45-9922-BB44-BCEE-4B899446618B}"/>
              </a:ext>
            </a:extLst>
          </p:cNvPr>
          <p:cNvSpPr/>
          <p:nvPr userDrawn="1"/>
        </p:nvSpPr>
        <p:spPr>
          <a:xfrm>
            <a:off x="3459151" y="5855917"/>
            <a:ext cx="5273698" cy="1035983"/>
          </a:xfrm>
          <a:custGeom>
            <a:avLst/>
            <a:gdLst/>
            <a:ahLst/>
            <a:cxnLst/>
            <a:rect l="l" t="t" r="r" b="b"/>
            <a:pathLst>
              <a:path w="4334509" h="798829">
                <a:moveTo>
                  <a:pt x="4334027" y="798207"/>
                </a:moveTo>
                <a:lnTo>
                  <a:pt x="0" y="798207"/>
                </a:lnTo>
                <a:lnTo>
                  <a:pt x="0" y="0"/>
                </a:lnTo>
                <a:lnTo>
                  <a:pt x="4334027" y="0"/>
                </a:lnTo>
                <a:lnTo>
                  <a:pt x="4334027" y="798207"/>
                </a:lnTo>
                <a:close/>
              </a:path>
            </a:pathLst>
          </a:custGeom>
          <a:solidFill>
            <a:srgbClr val="000000">
              <a:alpha val="119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1E08F11E-8EEB-1D44-AD0C-51B95556E29A}"/>
              </a:ext>
            </a:extLst>
          </p:cNvPr>
          <p:cNvCxnSpPr>
            <a:cxnSpLocks/>
          </p:cNvCxnSpPr>
          <p:nvPr userDrawn="1"/>
        </p:nvCxnSpPr>
        <p:spPr>
          <a:xfrm>
            <a:off x="3498847" y="5855917"/>
            <a:ext cx="8640478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>
            <a:extLst>
              <a:ext uri="{FF2B5EF4-FFF2-40B4-BE49-F238E27FC236}">
                <a16:creationId xmlns="" xmlns:a16="http://schemas.microsoft.com/office/drawing/2014/main" id="{B26E0C0E-E435-EF4C-B6F6-E5A05B9C2D21}"/>
              </a:ext>
            </a:extLst>
          </p:cNvPr>
          <p:cNvSpPr/>
          <p:nvPr userDrawn="1"/>
        </p:nvSpPr>
        <p:spPr>
          <a:xfrm>
            <a:off x="3344736" y="5745268"/>
            <a:ext cx="224091" cy="2163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="" xmlns:a16="http://schemas.microsoft.com/office/drawing/2014/main" id="{7352D735-099C-744C-96AC-5B86CFEC2848}"/>
              </a:ext>
            </a:extLst>
          </p:cNvPr>
          <p:cNvCxnSpPr>
            <a:cxnSpLocks/>
          </p:cNvCxnSpPr>
          <p:nvPr userDrawn="1"/>
        </p:nvCxnSpPr>
        <p:spPr>
          <a:xfrm>
            <a:off x="3459152" y="9022"/>
            <a:ext cx="0" cy="6848978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0562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главление без нумер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4">
            <a:extLst>
              <a:ext uri="{FF2B5EF4-FFF2-40B4-BE49-F238E27FC236}">
                <a16:creationId xmlns="" xmlns:a16="http://schemas.microsoft.com/office/drawing/2014/main" id="{2A1C713C-8FE8-6D4A-9875-A226598F0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4593" y="1742156"/>
            <a:ext cx="4510332" cy="3373689"/>
          </a:xfrm>
          <a:prstGeom prst="rect">
            <a:avLst/>
          </a:prstGeom>
        </p:spPr>
        <p:txBody>
          <a:bodyPr lIns="0" tIns="0" anchor="ctr" anchorCtr="0"/>
          <a:lstStyle>
            <a:lvl1pPr marL="12700" marR="5080" indent="0" algn="l" defTabSz="914400" rtl="0" eaLnBrk="1" latinLnBrk="0" hangingPunct="1">
              <a:spcBef>
                <a:spcPts val="905"/>
              </a:spcBef>
              <a:buNone/>
              <a:defRPr lang="ru-RU" sz="4800" kern="1200" spc="-25" dirty="0">
                <a:solidFill>
                  <a:srgbClr val="999999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4" name="object 3">
            <a:extLst>
              <a:ext uri="{FF2B5EF4-FFF2-40B4-BE49-F238E27FC236}">
                <a16:creationId xmlns="" xmlns:a16="http://schemas.microsoft.com/office/drawing/2014/main" id="{57BA722A-E58D-664F-9B1F-48BC983F82E0}"/>
              </a:ext>
            </a:extLst>
          </p:cNvPr>
          <p:cNvSpPr/>
          <p:nvPr userDrawn="1"/>
        </p:nvSpPr>
        <p:spPr>
          <a:xfrm>
            <a:off x="0" y="1742156"/>
            <a:ext cx="405130" cy="3373689"/>
          </a:xfrm>
          <a:custGeom>
            <a:avLst/>
            <a:gdLst/>
            <a:ahLst/>
            <a:cxnLst/>
            <a:rect l="l" t="t" r="r" b="b"/>
            <a:pathLst>
              <a:path w="405130" h="2159635">
                <a:moveTo>
                  <a:pt x="404825" y="2159050"/>
                </a:moveTo>
                <a:lnTo>
                  <a:pt x="0" y="2159050"/>
                </a:lnTo>
                <a:lnTo>
                  <a:pt x="0" y="0"/>
                </a:lnTo>
                <a:lnTo>
                  <a:pt x="404825" y="0"/>
                </a:lnTo>
                <a:lnTo>
                  <a:pt x="404825" y="2159050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="" xmlns:a16="http://schemas.microsoft.com/office/drawing/2014/main" id="{3AB69561-8020-AB4B-A6D9-CC282A28B422}"/>
              </a:ext>
            </a:extLst>
          </p:cNvPr>
          <p:cNvSpPr/>
          <p:nvPr userDrawn="1"/>
        </p:nvSpPr>
        <p:spPr>
          <a:xfrm>
            <a:off x="6235700" y="-1"/>
            <a:ext cx="1094663" cy="6858000"/>
          </a:xfrm>
          <a:prstGeom prst="rect">
            <a:avLst/>
          </a:prstGeom>
          <a:gradFill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5400000" scaled="0"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6">
            <a:extLst>
              <a:ext uri="{FF2B5EF4-FFF2-40B4-BE49-F238E27FC236}">
                <a16:creationId xmlns="" xmlns:a16="http://schemas.microsoft.com/office/drawing/2014/main" id="{00D0B8EF-F7C1-F24A-B60A-5A84B8C63C08}"/>
              </a:ext>
            </a:extLst>
          </p:cNvPr>
          <p:cNvSpPr/>
          <p:nvPr/>
        </p:nvSpPr>
        <p:spPr>
          <a:xfrm>
            <a:off x="5462192" y="4900159"/>
            <a:ext cx="494109" cy="499100"/>
          </a:xfrm>
          <a:custGeom>
            <a:avLst/>
            <a:gdLst/>
            <a:ahLst/>
            <a:cxnLst/>
            <a:rect l="l" t="t" r="r" b="b"/>
            <a:pathLst>
              <a:path w="440054" h="444500">
                <a:moveTo>
                  <a:pt x="0" y="0"/>
                </a:moveTo>
                <a:lnTo>
                  <a:pt x="439940" y="0"/>
                </a:lnTo>
                <a:lnTo>
                  <a:pt x="439940" y="444118"/>
                </a:lnTo>
                <a:lnTo>
                  <a:pt x="0" y="444118"/>
                </a:lnTo>
                <a:lnTo>
                  <a:pt x="0" y="0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7">
            <a:extLst>
              <a:ext uri="{FF2B5EF4-FFF2-40B4-BE49-F238E27FC236}">
                <a16:creationId xmlns="" xmlns:a16="http://schemas.microsoft.com/office/drawing/2014/main" id="{98ED11CC-7038-B341-89A6-A00AF6E52873}"/>
              </a:ext>
            </a:extLst>
          </p:cNvPr>
          <p:cNvSpPr/>
          <p:nvPr/>
        </p:nvSpPr>
        <p:spPr>
          <a:xfrm>
            <a:off x="5641914" y="5019113"/>
            <a:ext cx="153579" cy="28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11126517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9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 userDrawn="1"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object 7">
            <a:extLst>
              <a:ext uri="{FF2B5EF4-FFF2-40B4-BE49-F238E27FC236}">
                <a16:creationId xmlns="" xmlns:a16="http://schemas.microsoft.com/office/drawing/2014/main" id="{6BCF7F52-C500-194A-8FDB-1C45B1890E62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Текст 17">
            <a:extLst>
              <a:ext uri="{FF2B5EF4-FFF2-40B4-BE49-F238E27FC236}">
                <a16:creationId xmlns="" xmlns:a16="http://schemas.microsoft.com/office/drawing/2014/main" id="{505DA8AD-1619-444D-90B9-AB4F90627F8F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7" name="object 2">
            <a:extLst>
              <a:ext uri="{FF2B5EF4-FFF2-40B4-BE49-F238E27FC236}">
                <a16:creationId xmlns="" xmlns:a16="http://schemas.microsoft.com/office/drawing/2014/main" id="{C6912CD2-630D-9145-8B0C-4EAAD953FCA4}"/>
              </a:ext>
            </a:extLst>
          </p:cNvPr>
          <p:cNvSpPr/>
          <p:nvPr/>
        </p:nvSpPr>
        <p:spPr>
          <a:xfrm>
            <a:off x="1362896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6">
            <a:extLst>
              <a:ext uri="{FF2B5EF4-FFF2-40B4-BE49-F238E27FC236}">
                <a16:creationId xmlns="" xmlns:a16="http://schemas.microsoft.com/office/drawing/2014/main" id="{15DB779B-12D8-0C4A-8B31-D54A79C87DA9}"/>
              </a:ext>
            </a:extLst>
          </p:cNvPr>
          <p:cNvSpPr/>
          <p:nvPr/>
        </p:nvSpPr>
        <p:spPr>
          <a:xfrm>
            <a:off x="1272564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">
            <a:extLst>
              <a:ext uri="{FF2B5EF4-FFF2-40B4-BE49-F238E27FC236}">
                <a16:creationId xmlns="" xmlns:a16="http://schemas.microsoft.com/office/drawing/2014/main" id="{1630BC1B-B261-2F4A-A4A4-9E4033137F42}"/>
              </a:ext>
            </a:extLst>
          </p:cNvPr>
          <p:cNvSpPr/>
          <p:nvPr/>
        </p:nvSpPr>
        <p:spPr>
          <a:xfrm>
            <a:off x="4731129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6">
            <a:extLst>
              <a:ext uri="{FF2B5EF4-FFF2-40B4-BE49-F238E27FC236}">
                <a16:creationId xmlns="" xmlns:a16="http://schemas.microsoft.com/office/drawing/2014/main" id="{FC5FEC04-B725-D14D-96DE-9103E05EC84B}"/>
              </a:ext>
            </a:extLst>
          </p:cNvPr>
          <p:cNvSpPr/>
          <p:nvPr/>
        </p:nvSpPr>
        <p:spPr>
          <a:xfrm>
            <a:off x="4640797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">
            <a:extLst>
              <a:ext uri="{FF2B5EF4-FFF2-40B4-BE49-F238E27FC236}">
                <a16:creationId xmlns="" xmlns:a16="http://schemas.microsoft.com/office/drawing/2014/main" id="{C7F82BF4-97FF-FC48-95FF-6731C19E8700}"/>
              </a:ext>
            </a:extLst>
          </p:cNvPr>
          <p:cNvSpPr/>
          <p:nvPr/>
        </p:nvSpPr>
        <p:spPr>
          <a:xfrm>
            <a:off x="8099363" y="1701621"/>
            <a:ext cx="3079261" cy="4427330"/>
          </a:xfrm>
          <a:prstGeom prst="rect">
            <a:avLst/>
          </a:prstGeom>
          <a:gradFill flip="none" rotWithShape="1">
            <a:gsLst>
              <a:gs pos="3000">
                <a:schemeClr val="tx2">
                  <a:lumMod val="75000"/>
                </a:schemeClr>
              </a:gs>
              <a:gs pos="100000">
                <a:srgbClr val="0070DF"/>
              </a:gs>
            </a:gsLst>
            <a:lin ang="2700000" scaled="1"/>
            <a:tileRect/>
          </a:gra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6">
            <a:extLst>
              <a:ext uri="{FF2B5EF4-FFF2-40B4-BE49-F238E27FC236}">
                <a16:creationId xmlns="" xmlns:a16="http://schemas.microsoft.com/office/drawing/2014/main" id="{4332BE53-4724-1243-B3E3-91DD9C15C72D}"/>
              </a:ext>
            </a:extLst>
          </p:cNvPr>
          <p:cNvSpPr/>
          <p:nvPr/>
        </p:nvSpPr>
        <p:spPr>
          <a:xfrm>
            <a:off x="8009031" y="2109456"/>
            <a:ext cx="3259924" cy="821454"/>
          </a:xfrm>
          <a:custGeom>
            <a:avLst/>
            <a:gdLst/>
            <a:ahLst/>
            <a:cxnLst/>
            <a:rect l="l" t="t" r="r" b="b"/>
            <a:pathLst>
              <a:path w="2713990" h="654050">
                <a:moveTo>
                  <a:pt x="2713901" y="653783"/>
                </a:moveTo>
                <a:lnTo>
                  <a:pt x="0" y="653783"/>
                </a:lnTo>
                <a:lnTo>
                  <a:pt x="0" y="0"/>
                </a:lnTo>
                <a:lnTo>
                  <a:pt x="2713901" y="0"/>
                </a:lnTo>
                <a:lnTo>
                  <a:pt x="2713901" y="653783"/>
                </a:lnTo>
                <a:close/>
              </a:path>
            </a:pathLst>
          </a:custGeom>
          <a:solidFill>
            <a:srgbClr val="FFC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6002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3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49911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4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8343900" y="3031457"/>
            <a:ext cx="2557682" cy="28930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5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142643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6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6"/>
          </p:nvPr>
        </p:nvSpPr>
        <p:spPr>
          <a:xfrm>
            <a:off x="4782967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7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8166038" y="2231357"/>
            <a:ext cx="2960421" cy="549943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81195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одну колон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8310783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645955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>
            <a:extLst>
              <a:ext uri="{FF2B5EF4-FFF2-40B4-BE49-F238E27FC236}">
                <a16:creationId xmlns="" xmlns:a16="http://schemas.microsoft.com/office/drawing/2014/main" id="{8E62C042-4EA4-314F-8837-7915700A0693}"/>
              </a:ext>
            </a:extLst>
          </p:cNvPr>
          <p:cNvSpPr txBox="1"/>
          <p:nvPr/>
        </p:nvSpPr>
        <p:spPr>
          <a:xfrm>
            <a:off x="358565" y="118434"/>
            <a:ext cx="1048822" cy="2921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45" dirty="0">
                <a:solidFill>
                  <a:srgbClr val="334286"/>
                </a:solidFill>
                <a:latin typeface="Arial"/>
                <a:cs typeface="Arial"/>
              </a:rPr>
              <a:t>РОССТАТ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2" name="object 13">
            <a:extLst>
              <a:ext uri="{FF2B5EF4-FFF2-40B4-BE49-F238E27FC236}">
                <a16:creationId xmlns="" xmlns:a16="http://schemas.microsoft.com/office/drawing/2014/main" id="{978D5EB5-026B-2249-A8D4-5B5D2223AD6E}"/>
              </a:ext>
            </a:extLst>
          </p:cNvPr>
          <p:cNvSpPr/>
          <p:nvPr/>
        </p:nvSpPr>
        <p:spPr>
          <a:xfrm>
            <a:off x="373245" y="-1"/>
            <a:ext cx="11480069" cy="90567"/>
          </a:xfrm>
          <a:custGeom>
            <a:avLst/>
            <a:gdLst/>
            <a:ahLst/>
            <a:cxnLst/>
            <a:rect l="l" t="t" r="r" b="b"/>
            <a:pathLst>
              <a:path w="9980930" h="78740">
                <a:moveTo>
                  <a:pt x="0" y="78232"/>
                </a:moveTo>
                <a:lnTo>
                  <a:pt x="9980358" y="78232"/>
                </a:lnTo>
                <a:lnTo>
                  <a:pt x="9980358" y="0"/>
                </a:lnTo>
                <a:lnTo>
                  <a:pt x="0" y="0"/>
                </a:lnTo>
                <a:lnTo>
                  <a:pt x="0" y="78232"/>
                </a:lnTo>
                <a:close/>
              </a:path>
            </a:pathLst>
          </a:custGeom>
          <a:solidFill>
            <a:srgbClr val="3342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589F21BF-0ECE-1B45-A099-F5B6E92C16A7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object 7">
            <a:extLst>
              <a:ext uri="{FF2B5EF4-FFF2-40B4-BE49-F238E27FC236}">
                <a16:creationId xmlns="" xmlns:a16="http://schemas.microsoft.com/office/drawing/2014/main" id="{5C608B83-A2F2-ED49-8A9B-1801A540551C}"/>
              </a:ext>
            </a:extLst>
          </p:cNvPr>
          <p:cNvSpPr/>
          <p:nvPr userDrawn="1"/>
        </p:nvSpPr>
        <p:spPr>
          <a:xfrm>
            <a:off x="0" y="649854"/>
            <a:ext cx="219919" cy="739108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Текст 17">
            <a:extLst>
              <a:ext uri="{FF2B5EF4-FFF2-40B4-BE49-F238E27FC236}">
                <a16:creationId xmlns="" xmlns:a16="http://schemas.microsoft.com/office/drawing/2014/main" id="{72C1670E-B5AF-C246-8209-DB0091245A2E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292220" y="536137"/>
            <a:ext cx="2613235" cy="93689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None/>
              <a:defRPr sz="280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8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1000124" y="1687112"/>
            <a:ext cx="5181601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EAF7FE5E-C8C1-E64E-A6DD-18826DFE6AED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6438901" y="1687112"/>
            <a:ext cx="5258990" cy="4668570"/>
          </a:xfrm>
          <a:prstGeom prst="rect">
            <a:avLst/>
          </a:prstGeom>
        </p:spPr>
        <p:txBody>
          <a:bodyPr/>
          <a:lstStyle>
            <a:lvl1pPr marL="12700" indent="0" algn="l" defTabSz="914400" rtl="0" eaLnBrk="1" latinLnBrk="0" hangingPunct="1">
              <a:buNone/>
              <a:defRPr lang="ru-RU" sz="1450" kern="1200" spc="-10" dirty="0">
                <a:solidFill>
                  <a:srgbClr val="4D4D4D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1621784"/>
            <a:ext cx="219919" cy="4576940"/>
          </a:xfrm>
          <a:prstGeom prst="rect">
            <a:avLst/>
          </a:prstGeom>
          <a:solidFill>
            <a:srgbClr val="FFC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5829523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>
            <a:extLst>
              <a:ext uri="{FF2B5EF4-FFF2-40B4-BE49-F238E27FC236}">
                <a16:creationId xmlns="" xmlns:a16="http://schemas.microsoft.com/office/drawing/2014/main" id="{34C9F204-1BDB-7848-90C8-213C0F4EB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1B81EEA-DF2A-1C47-9781-44818CAE42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645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6" r:id="rId3"/>
    <p:sldLayoutId id="2147483657" r:id="rId4"/>
    <p:sldLayoutId id="2147483660" r:id="rId5"/>
    <p:sldLayoutId id="2147483661" r:id="rId6"/>
    <p:sldLayoutId id="2147483665" r:id="rId7"/>
    <p:sldLayoutId id="2147483667" r:id="rId8"/>
    <p:sldLayoutId id="2147483662" r:id="rId9"/>
    <p:sldLayoutId id="2147483649" r:id="rId10"/>
    <p:sldLayoutId id="2147483656" r:id="rId11"/>
    <p:sldLayoutId id="2147483653" r:id="rId12"/>
    <p:sldLayoutId id="2147483654" r:id="rId13"/>
    <p:sldLayoutId id="2147483655" r:id="rId14"/>
    <p:sldLayoutId id="2147483668" r:id="rId15"/>
    <p:sldLayoutId id="2147483669" r:id="rId16"/>
    <p:sldLayoutId id="2147483650" r:id="rId17"/>
    <p:sldLayoutId id="2147483651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2.xml"/><Relationship Id="rId7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png"/><Relationship Id="rId4" Type="http://schemas.openxmlformats.org/officeDocument/2006/relationships/image" Target="../media/image10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286E74-61A2-4F41-80F2-B0128466B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57803" y="3555855"/>
            <a:ext cx="8234197" cy="978729"/>
          </a:xfrm>
        </p:spPr>
        <p:txBody>
          <a:bodyPr/>
          <a:lstStyle/>
          <a:p>
            <a:r>
              <a:rPr lang="ru-RU" sz="3200" dirty="0"/>
              <a:t>ЗАНЯТОСТЬ И БЕЗРАБОТИЦА</a:t>
            </a:r>
            <a:br>
              <a:rPr lang="ru-RU" sz="3200" dirty="0"/>
            </a:br>
            <a:r>
              <a:rPr lang="ru-RU" sz="3200" dirty="0"/>
              <a:t>В РЕСПУБЛИКЕ БАШКОРТОСТАН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F87F880A-BB26-504E-B030-60B2AB4C03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в </a:t>
            </a:r>
            <a:r>
              <a:rPr lang="ru-RU" dirty="0" smtClean="0"/>
              <a:t>мае-июле </a:t>
            </a:r>
            <a:r>
              <a:rPr lang="ru-RU" dirty="0"/>
              <a:t>2021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04B820-4463-46AA-90D0-F371B1BC0C93}"/>
              </a:ext>
            </a:extLst>
          </p:cNvPr>
          <p:cNvSpPr txBox="1"/>
          <p:nvPr/>
        </p:nvSpPr>
        <p:spPr>
          <a:xfrm>
            <a:off x="3957803" y="4463148"/>
            <a:ext cx="669468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по данным выборочного обследования рабочей силы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 возрасте 15 лет и старше  </a:t>
            </a:r>
          </a:p>
        </p:txBody>
      </p:sp>
      <p:sp>
        <p:nvSpPr>
          <p:cNvPr id="8" name="Текст 4">
            <a:extLst>
              <a:ext uri="{FF2B5EF4-FFF2-40B4-BE49-F238E27FC236}">
                <a16:creationId xmlns="" xmlns:a16="http://schemas.microsoft.com/office/drawing/2014/main" id="{34AEAD48-0427-48EE-A17D-C7C9E947DCF9}"/>
              </a:ext>
            </a:extLst>
          </p:cNvPr>
          <p:cNvSpPr txBox="1">
            <a:spLocks/>
          </p:cNvSpPr>
          <p:nvPr/>
        </p:nvSpPr>
        <p:spPr>
          <a:xfrm>
            <a:off x="5788024" y="5893118"/>
            <a:ext cx="5565775" cy="2344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800" kern="1200" smtClean="0">
                <a:solidFill>
                  <a:srgbClr val="C00000"/>
                </a:solidFill>
                <a:latin typeface="Arial"/>
                <a:ea typeface="+mn-ea"/>
                <a:cs typeface="Arial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по данным оперативной статистики</a:t>
            </a:r>
          </a:p>
        </p:txBody>
      </p:sp>
      <p:pic>
        <p:nvPicPr>
          <p:cNvPr id="9" name="Picture 2" descr="Герб">
            <a:extLst>
              <a:ext uri="{FF2B5EF4-FFF2-40B4-BE49-F238E27FC236}">
                <a16:creationId xmlns="" xmlns:a16="http://schemas.microsoft.com/office/drawing/2014/main" id="{AD3F23C3-BF76-4B5D-B170-9E219E425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04" y="101600"/>
            <a:ext cx="850184" cy="90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2646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Диаграмма 75">
            <a:extLst>
              <a:ext uri="{FF2B5EF4-FFF2-40B4-BE49-F238E27FC236}">
                <a16:creationId xmlns="" xmlns:a16="http://schemas.microsoft.com/office/drawing/2014/main" id="{94687A8D-31D5-415F-8BE6-53BD9C9529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82828100"/>
              </p:ext>
            </p:extLst>
          </p:nvPr>
        </p:nvGraphicFramePr>
        <p:xfrm>
          <a:off x="6833419" y="2357106"/>
          <a:ext cx="4437833" cy="344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Диаграмма 35">
            <a:extLst>
              <a:ext uri="{FF2B5EF4-FFF2-40B4-BE49-F238E27FC236}">
                <a16:creationId xmlns="" xmlns:a16="http://schemas.microsoft.com/office/drawing/2014/main" id="{BD939E39-53CD-49B6-9BBD-C11DF076CC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99869200"/>
              </p:ext>
            </p:extLst>
          </p:nvPr>
        </p:nvGraphicFramePr>
        <p:xfrm>
          <a:off x="806245" y="2346868"/>
          <a:ext cx="4330903" cy="34458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1">
            <a:extLst>
              <a:ext uri="{FF2B5EF4-FFF2-40B4-BE49-F238E27FC236}">
                <a16:creationId xmlns="" xmlns:a16="http://schemas.microsoft.com/office/drawing/2014/main" id="{FBC55088-8990-0544-B9BC-5F4C4A52BB46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50520" y="121920"/>
            <a:ext cx="260604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520" y="101694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1236261" y="190121"/>
            <a:ext cx="10403790" cy="381755"/>
            <a:chOff x="1439586" y="4278651"/>
            <a:chExt cx="10403790" cy="381755"/>
          </a:xfrm>
        </p:grpSpPr>
        <p:sp>
          <p:nvSpPr>
            <p:cNvPr id="64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5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67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8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1" name="Прямоугольник 10"/>
          <p:cNvSpPr/>
          <p:nvPr/>
        </p:nvSpPr>
        <p:spPr>
          <a:xfrm>
            <a:off x="490901" y="128637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4286"/>
                </a:solidFill>
              </a:rPr>
              <a:t>БАШКОРТОСТАНСТАТ</a:t>
            </a:r>
            <a:endParaRPr lang="ru-RU" b="1" dirty="0">
              <a:solidFill>
                <a:srgbClr val="334286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1565219" y="1874593"/>
            <a:ext cx="131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всего</a:t>
            </a:r>
            <a:endParaRPr lang="ru-RU" sz="2000" b="1" dirty="0">
              <a:solidFill>
                <a:srgbClr val="E100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5" y="4028305"/>
            <a:ext cx="603970" cy="535506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170" y="3123687"/>
            <a:ext cx="553287" cy="540833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59" y="3851338"/>
            <a:ext cx="637831" cy="61415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936" y="3060907"/>
            <a:ext cx="705316" cy="582102"/>
          </a:xfrm>
          <a:prstGeom prst="rect">
            <a:avLst/>
          </a:prstGeom>
        </p:spPr>
      </p:pic>
      <p:sp>
        <p:nvSpPr>
          <p:cNvPr id="53" name="Текст 3"/>
          <p:cNvSpPr txBox="1">
            <a:spLocks/>
          </p:cNvSpPr>
          <p:nvPr/>
        </p:nvSpPr>
        <p:spPr>
          <a:xfrm>
            <a:off x="1182083" y="687248"/>
            <a:ext cx="6841462" cy="335830"/>
          </a:xfrm>
          <a:prstGeom prst="rect">
            <a:avLst/>
          </a:prstGeom>
        </p:spPr>
        <p:txBody>
          <a:bodyPr anchor="t"/>
          <a:lstStyle/>
          <a:p>
            <a:pPr marL="0" marR="0" lvl="0" indent="0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800" b="1" dirty="0">
                <a:solidFill>
                  <a:srgbClr val="33428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УРОВЕНЬ ЗАНЯТОСТИ НАСЕЛЕНИЯ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33428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4" name="Picture 2">
            <a:extLst>
              <a:ext uri="{FF2B5EF4-FFF2-40B4-BE49-F238E27FC236}">
                <a16:creationId xmlns="" xmlns:a16="http://schemas.microsoft.com/office/drawing/2014/main" id="{DA1BF417-DF4B-430D-A483-74A3044E7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9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3" y="665964"/>
            <a:ext cx="61200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Овал 57"/>
          <p:cNvSpPr/>
          <p:nvPr/>
        </p:nvSpPr>
        <p:spPr>
          <a:xfrm>
            <a:off x="407101" y="63123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2" descr="Герб">
            <a:extLst>
              <a:ext uri="{FF2B5EF4-FFF2-40B4-BE49-F238E27FC236}">
                <a16:creationId xmlns="" xmlns:a16="http://schemas.microsoft.com/office/drawing/2014/main" id="{424C0F02-06C5-4460-9EC2-B3AB3179C5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077" y="380999"/>
            <a:ext cx="680147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C556CE32-166F-4253-B9B7-F61A4BADBDCD}"/>
              </a:ext>
            </a:extLst>
          </p:cNvPr>
          <p:cNvSpPr/>
          <p:nvPr/>
        </p:nvSpPr>
        <p:spPr>
          <a:xfrm>
            <a:off x="219789" y="1505262"/>
            <a:ext cx="15070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100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1002B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,0%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E1002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9B642240-1106-48D3-86EE-03217309123A}"/>
              </a:ext>
            </a:extLst>
          </p:cNvPr>
          <p:cNvGrpSpPr/>
          <p:nvPr/>
        </p:nvGrpSpPr>
        <p:grpSpPr>
          <a:xfrm>
            <a:off x="3345062" y="5971251"/>
            <a:ext cx="1055224" cy="229673"/>
            <a:chOff x="1093573" y="5359845"/>
            <a:chExt cx="1055224" cy="229673"/>
          </a:xfrm>
        </p:grpSpPr>
        <p:sp>
          <p:nvSpPr>
            <p:cNvPr id="50" name="Овал 49">
              <a:extLst>
                <a:ext uri="{FF2B5EF4-FFF2-40B4-BE49-F238E27FC236}">
                  <a16:creationId xmlns="" xmlns:a16="http://schemas.microsoft.com/office/drawing/2014/main" id="{3726385F-D797-4538-8A85-CD7F68D194C7}"/>
                </a:ext>
              </a:extLst>
            </p:cNvPr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>
              <a:solidFill>
                <a:srgbClr val="FFC3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Заголовок 1">
              <a:extLst>
                <a:ext uri="{FF2B5EF4-FFF2-40B4-BE49-F238E27FC236}">
                  <a16:creationId xmlns="" xmlns:a16="http://schemas.microsoft.com/office/drawing/2014/main" id="{1CBC6644-4675-45A0-8521-098761DF58AA}"/>
                </a:ext>
              </a:extLst>
            </p:cNvPr>
            <p:cNvSpPr txBox="1">
              <a:spLocks/>
            </p:cNvSpPr>
            <p:nvPr/>
          </p:nvSpPr>
          <p:spPr>
            <a:xfrm>
              <a:off x="1248435" y="5359845"/>
              <a:ext cx="900362" cy="2296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Женщины</a:t>
              </a: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="" xmlns:a16="http://schemas.microsoft.com/office/drawing/2014/main" id="{AB2E5B18-DF48-4DBB-90A7-FC3F7DFB867A}"/>
              </a:ext>
            </a:extLst>
          </p:cNvPr>
          <p:cNvGrpSpPr/>
          <p:nvPr/>
        </p:nvGrpSpPr>
        <p:grpSpPr>
          <a:xfrm>
            <a:off x="1677611" y="5972430"/>
            <a:ext cx="1197968" cy="228773"/>
            <a:chOff x="1093573" y="5603276"/>
            <a:chExt cx="1197968" cy="228773"/>
          </a:xfrm>
        </p:grpSpPr>
        <p:sp>
          <p:nvSpPr>
            <p:cNvPr id="72" name="Овал 71">
              <a:extLst>
                <a:ext uri="{FF2B5EF4-FFF2-40B4-BE49-F238E27FC236}">
                  <a16:creationId xmlns="" xmlns:a16="http://schemas.microsoft.com/office/drawing/2014/main" id="{11951FED-7672-43CF-9A28-A8A7EEDF55BC}"/>
                </a:ext>
              </a:extLst>
            </p:cNvPr>
            <p:cNvSpPr/>
            <p:nvPr/>
          </p:nvSpPr>
          <p:spPr>
            <a:xfrm>
              <a:off x="1093573" y="5627662"/>
              <a:ext cx="180000" cy="180000"/>
            </a:xfrm>
            <a:prstGeom prst="ellipse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Заголовок 1">
              <a:extLst>
                <a:ext uri="{FF2B5EF4-FFF2-40B4-BE49-F238E27FC236}">
                  <a16:creationId xmlns="" xmlns:a16="http://schemas.microsoft.com/office/drawing/2014/main" id="{DB2C1180-1716-47C7-9180-FD6B0091D69D}"/>
                </a:ext>
              </a:extLst>
            </p:cNvPr>
            <p:cNvSpPr txBox="1">
              <a:spLocks/>
            </p:cNvSpPr>
            <p:nvPr/>
          </p:nvSpPr>
          <p:spPr>
            <a:xfrm>
              <a:off x="1248435" y="5603276"/>
              <a:ext cx="1043106" cy="22877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Мужчины</a:t>
              </a:r>
            </a:p>
          </p:txBody>
        </p:sp>
      </p:grpSp>
      <p:sp>
        <p:nvSpPr>
          <p:cNvPr id="75" name="Текст 4">
            <a:extLst>
              <a:ext uri="{FF2B5EF4-FFF2-40B4-BE49-F238E27FC236}">
                <a16:creationId xmlns="" xmlns:a16="http://schemas.microsoft.com/office/drawing/2014/main" id="{E87CB4F9-266C-43AF-8879-56C427D00071}"/>
              </a:ext>
            </a:extLst>
          </p:cNvPr>
          <p:cNvSpPr txBox="1">
            <a:spLocks/>
          </p:cNvSpPr>
          <p:nvPr/>
        </p:nvSpPr>
        <p:spPr>
          <a:xfrm>
            <a:off x="1189663" y="1055443"/>
            <a:ext cx="2988970" cy="400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334286"/>
                </a:solidFill>
              </a:rPr>
              <a:t>в </a:t>
            </a:r>
            <a:r>
              <a:rPr lang="ru-RU" sz="1600" dirty="0" smtClean="0">
                <a:solidFill>
                  <a:srgbClr val="334286"/>
                </a:solidFill>
              </a:rPr>
              <a:t>мае-июле </a:t>
            </a:r>
            <a:r>
              <a:rPr lang="ru-RU" sz="1600" dirty="0">
                <a:solidFill>
                  <a:srgbClr val="334286"/>
                </a:solidFill>
              </a:rPr>
              <a:t>2021 года, %</a:t>
            </a:r>
          </a:p>
        </p:txBody>
      </p:sp>
      <p:grpSp>
        <p:nvGrpSpPr>
          <p:cNvPr id="78" name="Группа 77">
            <a:extLst>
              <a:ext uri="{FF2B5EF4-FFF2-40B4-BE49-F238E27FC236}">
                <a16:creationId xmlns="" xmlns:a16="http://schemas.microsoft.com/office/drawing/2014/main" id="{3AA41F47-FE86-4B7F-921B-9D89E88EB597}"/>
              </a:ext>
            </a:extLst>
          </p:cNvPr>
          <p:cNvGrpSpPr/>
          <p:nvPr/>
        </p:nvGrpSpPr>
        <p:grpSpPr>
          <a:xfrm>
            <a:off x="9498392" y="5977210"/>
            <a:ext cx="1916758" cy="226915"/>
            <a:chOff x="1093573" y="5359845"/>
            <a:chExt cx="1916758" cy="226915"/>
          </a:xfrm>
        </p:grpSpPr>
        <p:sp>
          <p:nvSpPr>
            <p:cNvPr id="79" name="Овал 78">
              <a:extLst>
                <a:ext uri="{FF2B5EF4-FFF2-40B4-BE49-F238E27FC236}">
                  <a16:creationId xmlns="" xmlns:a16="http://schemas.microsoft.com/office/drawing/2014/main" id="{A663FA56-504E-441F-BB6A-27C762E463A5}"/>
                </a:ext>
              </a:extLst>
            </p:cNvPr>
            <p:cNvSpPr/>
            <p:nvPr/>
          </p:nvSpPr>
          <p:spPr>
            <a:xfrm>
              <a:off x="1093573" y="5384681"/>
              <a:ext cx="180000" cy="180000"/>
            </a:xfrm>
            <a:prstGeom prst="ellipse">
              <a:avLst/>
            </a:prstGeom>
            <a:noFill/>
            <a:ln w="57150">
              <a:solidFill>
                <a:srgbClr val="4FAF4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Заголовок 1">
              <a:extLst>
                <a:ext uri="{FF2B5EF4-FFF2-40B4-BE49-F238E27FC236}">
                  <a16:creationId xmlns="" xmlns:a16="http://schemas.microsoft.com/office/drawing/2014/main" id="{60AB465B-6E6A-4E05-8E28-252440B929EF}"/>
                </a:ext>
              </a:extLst>
            </p:cNvPr>
            <p:cNvSpPr txBox="1">
              <a:spLocks/>
            </p:cNvSpPr>
            <p:nvPr/>
          </p:nvSpPr>
          <p:spPr>
            <a:xfrm>
              <a:off x="1248435" y="5359845"/>
              <a:ext cx="1761896" cy="22691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2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 сельской местности</a:t>
              </a: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="" xmlns:a16="http://schemas.microsoft.com/office/drawing/2014/main" id="{8AD4BB31-76F0-486D-B84B-D13541375981}"/>
              </a:ext>
            </a:extLst>
          </p:cNvPr>
          <p:cNvGrpSpPr/>
          <p:nvPr/>
        </p:nvGrpSpPr>
        <p:grpSpPr>
          <a:xfrm>
            <a:off x="7231957" y="5999740"/>
            <a:ext cx="2010264" cy="207144"/>
            <a:chOff x="1093573" y="5603277"/>
            <a:chExt cx="2010264" cy="207144"/>
          </a:xfrm>
        </p:grpSpPr>
        <p:sp>
          <p:nvSpPr>
            <p:cNvPr id="82" name="Овал 81">
              <a:extLst>
                <a:ext uri="{FF2B5EF4-FFF2-40B4-BE49-F238E27FC236}">
                  <a16:creationId xmlns="" xmlns:a16="http://schemas.microsoft.com/office/drawing/2014/main" id="{784DC0D7-3FF8-4C9E-AA93-7AC80EB742F1}"/>
                </a:ext>
              </a:extLst>
            </p:cNvPr>
            <p:cNvSpPr/>
            <p:nvPr/>
          </p:nvSpPr>
          <p:spPr>
            <a:xfrm>
              <a:off x="1093573" y="5627662"/>
              <a:ext cx="180000" cy="180000"/>
            </a:xfrm>
            <a:prstGeom prst="ellipse">
              <a:avLst/>
            </a:prstGeom>
            <a:noFill/>
            <a:ln w="57150">
              <a:solidFill>
                <a:srgbClr val="A6A6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Заголовок 1">
              <a:extLst>
                <a:ext uri="{FF2B5EF4-FFF2-40B4-BE49-F238E27FC236}">
                  <a16:creationId xmlns="" xmlns:a16="http://schemas.microsoft.com/office/drawing/2014/main" id="{1F74E41D-4F00-4E9B-B812-16B671B1464D}"/>
                </a:ext>
              </a:extLst>
            </p:cNvPr>
            <p:cNvSpPr txBox="1">
              <a:spLocks/>
            </p:cNvSpPr>
            <p:nvPr/>
          </p:nvSpPr>
          <p:spPr>
            <a:xfrm>
              <a:off x="1248435" y="5603277"/>
              <a:ext cx="1855402" cy="20714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rPr>
                <a:t>В городской местности</a:t>
              </a:r>
            </a:p>
          </p:txBody>
        </p:sp>
      </p:grpSp>
      <p:sp>
        <p:nvSpPr>
          <p:cNvPr id="84" name="object 7">
            <a:extLst>
              <a:ext uri="{FF2B5EF4-FFF2-40B4-BE49-F238E27FC236}">
                <a16:creationId xmlns="" xmlns:a16="http://schemas.microsoft.com/office/drawing/2014/main" id="{DCFD53D8-BE1C-43E0-9921-B90812BB9B29}"/>
              </a:ext>
            </a:extLst>
          </p:cNvPr>
          <p:cNvSpPr/>
          <p:nvPr/>
        </p:nvSpPr>
        <p:spPr>
          <a:xfrm>
            <a:off x="0" y="1621783"/>
            <a:ext cx="219789" cy="633056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85" name="Прямая соединительная линия 84">
            <a:extLst>
              <a:ext uri="{FF2B5EF4-FFF2-40B4-BE49-F238E27FC236}">
                <a16:creationId xmlns="" xmlns:a16="http://schemas.microsoft.com/office/drawing/2014/main" id="{A1464868-2764-4B17-8418-61DEEF4FFDF7}"/>
              </a:ext>
            </a:extLst>
          </p:cNvPr>
          <p:cNvCxnSpPr>
            <a:cxnSpLocks/>
          </p:cNvCxnSpPr>
          <p:nvPr/>
        </p:nvCxnSpPr>
        <p:spPr>
          <a:xfrm>
            <a:off x="219789" y="2250401"/>
            <a:ext cx="2474250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21157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7" name="Номер слайда 1">
            <a:extLst>
              <a:ext uri="{FF2B5EF4-FFF2-40B4-BE49-F238E27FC236}">
                <a16:creationId xmlns="" xmlns:a16="http://schemas.microsoft.com/office/drawing/2014/main" id="{FBC55088-8990-0544-B9BC-5F4C4A52BB46}"/>
              </a:ext>
            </a:extLst>
          </p:cNvPr>
          <p:cNvSpPr txBox="1">
            <a:spLocks/>
          </p:cNvSpPr>
          <p:nvPr/>
        </p:nvSpPr>
        <p:spPr>
          <a:xfrm>
            <a:off x="9310907" y="63556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1B81EEA-DF2A-1C47-9781-44818CAE4220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350520" y="121920"/>
            <a:ext cx="260604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520" y="101694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1236261" y="190121"/>
            <a:ext cx="10403790" cy="381755"/>
            <a:chOff x="1439586" y="4278651"/>
            <a:chExt cx="10403790" cy="381755"/>
          </a:xfrm>
        </p:grpSpPr>
        <p:sp>
          <p:nvSpPr>
            <p:cNvPr id="2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517109" y="128637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4286"/>
                </a:solidFill>
              </a:rPr>
              <a:t>БАШКОРТОСТАНСТАТ</a:t>
            </a:r>
            <a:endParaRPr lang="ru-RU" b="1" dirty="0">
              <a:solidFill>
                <a:srgbClr val="334286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3" y="777639"/>
            <a:ext cx="474184" cy="474184"/>
          </a:xfrm>
          <a:prstGeom prst="rect">
            <a:avLst/>
          </a:prstGeom>
        </p:spPr>
      </p:pic>
      <p:sp>
        <p:nvSpPr>
          <p:cNvPr id="20" name="Текст 3"/>
          <p:cNvSpPr>
            <a:spLocks noGrp="1"/>
          </p:cNvSpPr>
          <p:nvPr>
            <p:ph type="body" sz="quarter" idx="10"/>
          </p:nvPr>
        </p:nvSpPr>
        <p:spPr>
          <a:xfrm>
            <a:off x="1399717" y="577701"/>
            <a:ext cx="7959569" cy="556188"/>
          </a:xfrm>
        </p:spPr>
        <p:txBody>
          <a:bodyPr/>
          <a:lstStyle/>
          <a:p>
            <a:r>
              <a:rPr lang="ru-RU" b="1" dirty="0"/>
              <a:t>УРОВЕНЬ БЕЗРАБОТИЦЫ</a:t>
            </a:r>
          </a:p>
        </p:txBody>
      </p:sp>
      <p:graphicFrame>
        <p:nvGraphicFramePr>
          <p:cNvPr id="43" name="Диаграмма 42"/>
          <p:cNvGraphicFramePr/>
          <p:nvPr/>
        </p:nvGraphicFramePr>
        <p:xfrm>
          <a:off x="3952567" y="1638733"/>
          <a:ext cx="7687483" cy="4567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5" name="Прямоугольник 44">
            <a:extLst>
              <a:ext uri="{FF2B5EF4-FFF2-40B4-BE49-F238E27FC236}">
                <a16:creationId xmlns="" xmlns:a16="http://schemas.microsoft.com/office/drawing/2014/main" id="{C5809A8C-FA34-4CFF-9584-5F3E1FC12DE1}"/>
              </a:ext>
            </a:extLst>
          </p:cNvPr>
          <p:cNvSpPr/>
          <p:nvPr/>
        </p:nvSpPr>
        <p:spPr>
          <a:xfrm>
            <a:off x="6752377" y="6217697"/>
            <a:ext cx="960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46" name="Прямоугольник 45">
            <a:extLst>
              <a:ext uri="{FF2B5EF4-FFF2-40B4-BE49-F238E27FC236}">
                <a16:creationId xmlns="" xmlns:a16="http://schemas.microsoft.com/office/drawing/2014/main" id="{3448B0CE-42F0-456C-BFA5-18ED831C6127}"/>
              </a:ext>
            </a:extLst>
          </p:cNvPr>
          <p:cNvSpPr/>
          <p:nvPr/>
        </p:nvSpPr>
        <p:spPr>
          <a:xfrm>
            <a:off x="10177209" y="6198730"/>
            <a:ext cx="10105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1000"/>
              </a:spcBef>
            </a:pPr>
            <a:r>
              <a:rPr lang="ru-RU" sz="2000" b="1" dirty="0">
                <a:solidFill>
                  <a:srgbClr val="E100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65484" y="6417752"/>
            <a:ext cx="4213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*по методологии Международной организации труда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7CD18C34-C6FC-464A-8B1B-E087B60836A6}"/>
              </a:ext>
            </a:extLst>
          </p:cNvPr>
          <p:cNvSpPr/>
          <p:nvPr/>
        </p:nvSpPr>
        <p:spPr>
          <a:xfrm>
            <a:off x="824585" y="5185887"/>
            <a:ext cx="3255969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endParaRPr lang="ru-RU" sz="1400" b="1" dirty="0">
              <a:solidFill>
                <a:srgbClr val="33428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>
            <a:extLst>
              <a:ext uri="{FF2B5EF4-FFF2-40B4-BE49-F238E27FC236}">
                <a16:creationId xmlns="" xmlns:a16="http://schemas.microsoft.com/office/drawing/2014/main" id="{429C73B3-1AB1-4CF4-952E-C53EDCABC617}"/>
              </a:ext>
            </a:extLst>
          </p:cNvPr>
          <p:cNvGrpSpPr/>
          <p:nvPr/>
        </p:nvGrpSpPr>
        <p:grpSpPr>
          <a:xfrm>
            <a:off x="278555" y="3327467"/>
            <a:ext cx="3502800" cy="1102510"/>
            <a:chOff x="278555" y="3277140"/>
            <a:chExt cx="3502800" cy="1102510"/>
          </a:xfrm>
        </p:grpSpPr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039565D6-9C34-4248-BAC4-102CF9082FC3}"/>
                </a:ext>
              </a:extLst>
            </p:cNvPr>
            <p:cNvSpPr/>
            <p:nvPr/>
          </p:nvSpPr>
          <p:spPr>
            <a:xfrm>
              <a:off x="278555" y="3277140"/>
              <a:ext cx="3502800" cy="269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60000"/>
                </a:lnSpc>
                <a:spcBef>
                  <a:spcPts val="1000"/>
                </a:spcBef>
              </a:pPr>
              <a:r>
                <a:rPr lang="ru-RU" b="1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Численность занятых</a:t>
              </a:r>
            </a:p>
          </p:txBody>
        </p:sp>
        <p:grpSp>
          <p:nvGrpSpPr>
            <p:cNvPr id="6" name="Группа 5">
              <a:extLst>
                <a:ext uri="{FF2B5EF4-FFF2-40B4-BE49-F238E27FC236}">
                  <a16:creationId xmlns="" xmlns:a16="http://schemas.microsoft.com/office/drawing/2014/main" id="{EC708A5F-73C1-4F72-AA53-5E23D98FACA0}"/>
                </a:ext>
              </a:extLst>
            </p:cNvPr>
            <p:cNvGrpSpPr/>
            <p:nvPr/>
          </p:nvGrpSpPr>
          <p:grpSpPr>
            <a:xfrm>
              <a:off x="291257" y="3548653"/>
              <a:ext cx="2552724" cy="830997"/>
              <a:chOff x="429184" y="3383441"/>
              <a:chExt cx="2552724" cy="830997"/>
            </a:xfrm>
          </p:grpSpPr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7B3D5F70-103B-409B-BD83-FDF269F2DF73}"/>
                  </a:ext>
                </a:extLst>
              </p:cNvPr>
              <p:cNvSpPr txBox="1"/>
              <p:nvPr/>
            </p:nvSpPr>
            <p:spPr>
              <a:xfrm>
                <a:off x="429184" y="3383441"/>
                <a:ext cx="22005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E1002B"/>
                    </a:solidFill>
                  </a:rPr>
                  <a:t>1823</a:t>
                </a:r>
                <a:r>
                  <a:rPr lang="ru-RU" sz="2800" b="1" dirty="0" smtClean="0">
                    <a:solidFill>
                      <a:srgbClr val="E1002B"/>
                    </a:solidFill>
                  </a:rPr>
                  <a:t>,1</a:t>
                </a:r>
                <a:endParaRPr lang="ru-RU" sz="2800" b="1" dirty="0">
                  <a:solidFill>
                    <a:srgbClr val="E1002B"/>
                  </a:solidFill>
                </a:endParaRPr>
              </a:p>
            </p:txBody>
          </p:sp>
          <p:sp>
            <p:nvSpPr>
              <p:cNvPr id="39" name="Прямоугольник 38">
                <a:extLst>
                  <a:ext uri="{FF2B5EF4-FFF2-40B4-BE49-F238E27FC236}">
                    <a16:creationId xmlns="" xmlns:a16="http://schemas.microsoft.com/office/drawing/2014/main" id="{E5605B39-0904-4B02-828D-A1974C8AAD1E}"/>
                  </a:ext>
                </a:extLst>
              </p:cNvPr>
              <p:cNvSpPr/>
              <p:nvPr/>
            </p:nvSpPr>
            <p:spPr>
              <a:xfrm>
                <a:off x="2208778" y="3676760"/>
                <a:ext cx="773130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b="1" dirty="0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тыс. чел.</a:t>
                </a:r>
              </a:p>
            </p:txBody>
          </p:sp>
        </p:grpSp>
      </p:grpSp>
      <p:cxnSp>
        <p:nvCxnSpPr>
          <p:cNvPr id="42" name="Прямая соединительная линия 41">
            <a:extLst>
              <a:ext uri="{FF2B5EF4-FFF2-40B4-BE49-F238E27FC236}">
                <a16:creationId xmlns="" xmlns:a16="http://schemas.microsoft.com/office/drawing/2014/main" id="{DDFC02B6-AC44-490C-8D78-36C7F5A15352}"/>
              </a:ext>
            </a:extLst>
          </p:cNvPr>
          <p:cNvCxnSpPr>
            <a:cxnSpLocks/>
          </p:cNvCxnSpPr>
          <p:nvPr/>
        </p:nvCxnSpPr>
        <p:spPr>
          <a:xfrm>
            <a:off x="406300" y="3033730"/>
            <a:ext cx="303991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2205146F-8672-4DD7-AE43-75810B263BFB}"/>
              </a:ext>
            </a:extLst>
          </p:cNvPr>
          <p:cNvGrpSpPr/>
          <p:nvPr/>
        </p:nvGrpSpPr>
        <p:grpSpPr>
          <a:xfrm>
            <a:off x="278555" y="1662920"/>
            <a:ext cx="3167664" cy="1328004"/>
            <a:chOff x="292315" y="1662920"/>
            <a:chExt cx="3167664" cy="1328004"/>
          </a:xfrm>
        </p:grpSpPr>
        <p:sp>
          <p:nvSpPr>
            <p:cNvPr id="44" name="Текст 3">
              <a:extLst>
                <a:ext uri="{FF2B5EF4-FFF2-40B4-BE49-F238E27FC236}">
                  <a16:creationId xmlns="" xmlns:a16="http://schemas.microsoft.com/office/drawing/2014/main" id="{679BF742-B1E9-415E-8F19-DDB9C6CA6779}"/>
                </a:ext>
              </a:extLst>
            </p:cNvPr>
            <p:cNvSpPr txBox="1">
              <a:spLocks/>
            </p:cNvSpPr>
            <p:nvPr/>
          </p:nvSpPr>
          <p:spPr>
            <a:xfrm>
              <a:off x="292315" y="1662920"/>
              <a:ext cx="3167664" cy="374032"/>
            </a:xfrm>
            <a:prstGeom prst="rect">
              <a:avLst/>
            </a:prstGeom>
          </p:spPr>
          <p:txBody>
            <a:bodyPr anchor="ctr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rgbClr val="334286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80000"/>
                </a:lnSpc>
                <a:spcBef>
                  <a:spcPts val="0"/>
                </a:spcBef>
              </a:pPr>
              <a:r>
                <a:rPr lang="ru-RU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Численность рабочей силы</a:t>
              </a:r>
            </a:p>
          </p:txBody>
        </p:sp>
        <p:grpSp>
          <p:nvGrpSpPr>
            <p:cNvPr id="5" name="Группа 4">
              <a:extLst>
                <a:ext uri="{FF2B5EF4-FFF2-40B4-BE49-F238E27FC236}">
                  <a16:creationId xmlns="" xmlns:a16="http://schemas.microsoft.com/office/drawing/2014/main" id="{6DE39543-F891-4F4D-977A-9D1A9B6F0316}"/>
                </a:ext>
              </a:extLst>
            </p:cNvPr>
            <p:cNvGrpSpPr/>
            <p:nvPr/>
          </p:nvGrpSpPr>
          <p:grpSpPr>
            <a:xfrm>
              <a:off x="292315" y="2159927"/>
              <a:ext cx="2562350" cy="830997"/>
              <a:chOff x="305727" y="2178400"/>
              <a:chExt cx="2562350" cy="830997"/>
            </a:xfrm>
          </p:grpSpPr>
          <p:sp>
            <p:nvSpPr>
              <p:cNvPr id="47" name="TextBox 46">
                <a:extLst>
                  <a:ext uri="{FF2B5EF4-FFF2-40B4-BE49-F238E27FC236}">
                    <a16:creationId xmlns="" xmlns:a16="http://schemas.microsoft.com/office/drawing/2014/main" id="{4FD3EC4B-500C-4CD0-AB5B-5BB5259CC24A}"/>
                  </a:ext>
                </a:extLst>
              </p:cNvPr>
              <p:cNvSpPr txBox="1"/>
              <p:nvPr/>
            </p:nvSpPr>
            <p:spPr>
              <a:xfrm>
                <a:off x="305727" y="2178400"/>
                <a:ext cx="220052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E1002B"/>
                    </a:solidFill>
                  </a:rPr>
                  <a:t>1904</a:t>
                </a:r>
                <a:r>
                  <a:rPr lang="ru-RU" sz="2800" b="1" dirty="0" smtClean="0">
                    <a:solidFill>
                      <a:srgbClr val="E1002B"/>
                    </a:solidFill>
                  </a:rPr>
                  <a:t>,9</a:t>
                </a:r>
                <a:endParaRPr lang="ru-RU" sz="2800" b="1" dirty="0">
                  <a:solidFill>
                    <a:srgbClr val="E1002B"/>
                  </a:solidFill>
                </a:endParaRPr>
              </a:p>
            </p:txBody>
          </p:sp>
          <p:sp>
            <p:nvSpPr>
              <p:cNvPr id="48" name="Прямоугольник 47">
                <a:extLst>
                  <a:ext uri="{FF2B5EF4-FFF2-40B4-BE49-F238E27FC236}">
                    <a16:creationId xmlns="" xmlns:a16="http://schemas.microsoft.com/office/drawing/2014/main" id="{52B189B8-D9D4-467E-9714-A3F9C0D87107}"/>
                  </a:ext>
                </a:extLst>
              </p:cNvPr>
              <p:cNvSpPr/>
              <p:nvPr/>
            </p:nvSpPr>
            <p:spPr>
              <a:xfrm>
                <a:off x="2094947" y="2481107"/>
                <a:ext cx="773130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b="1" dirty="0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тыс. чел.</a:t>
                </a:r>
              </a:p>
            </p:txBody>
          </p:sp>
        </p:grpSp>
      </p:grp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1A81F21E-6323-4234-8458-6AB50154F84F}"/>
              </a:ext>
            </a:extLst>
          </p:cNvPr>
          <p:cNvCxnSpPr>
            <a:cxnSpLocks/>
          </p:cNvCxnSpPr>
          <p:nvPr/>
        </p:nvCxnSpPr>
        <p:spPr>
          <a:xfrm>
            <a:off x="406299" y="4600057"/>
            <a:ext cx="3039919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AEE85C57-B225-4B6B-B9A5-D81B20906A90}"/>
              </a:ext>
            </a:extLst>
          </p:cNvPr>
          <p:cNvGrpSpPr/>
          <p:nvPr/>
        </p:nvGrpSpPr>
        <p:grpSpPr>
          <a:xfrm>
            <a:off x="278555" y="4800808"/>
            <a:ext cx="3502800" cy="1142480"/>
            <a:chOff x="360069" y="4800808"/>
            <a:chExt cx="3502800" cy="1142480"/>
          </a:xfrm>
        </p:grpSpPr>
        <p:sp>
          <p:nvSpPr>
            <p:cNvPr id="49" name="Прямоугольник 48">
              <a:extLst>
                <a:ext uri="{FF2B5EF4-FFF2-40B4-BE49-F238E27FC236}">
                  <a16:creationId xmlns="" xmlns:a16="http://schemas.microsoft.com/office/drawing/2014/main" id="{B316DAC4-89E0-4630-873D-F20D89EAF439}"/>
                </a:ext>
              </a:extLst>
            </p:cNvPr>
            <p:cNvSpPr/>
            <p:nvPr/>
          </p:nvSpPr>
          <p:spPr>
            <a:xfrm>
              <a:off x="360069" y="4800808"/>
              <a:ext cx="3502800" cy="269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ct val="60000"/>
                </a:lnSpc>
                <a:spcBef>
                  <a:spcPts val="1000"/>
                </a:spcBef>
              </a:pPr>
              <a:r>
                <a:rPr lang="ru-RU" b="1" dirty="0">
                  <a:solidFill>
                    <a:srgbClr val="59595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Численность безработных</a:t>
              </a:r>
            </a:p>
          </p:txBody>
        </p:sp>
        <p:grpSp>
          <p:nvGrpSpPr>
            <p:cNvPr id="50" name="Группа 49">
              <a:extLst>
                <a:ext uri="{FF2B5EF4-FFF2-40B4-BE49-F238E27FC236}">
                  <a16:creationId xmlns="" xmlns:a16="http://schemas.microsoft.com/office/drawing/2014/main" id="{0BBF8260-3F09-4108-BD93-56DB3DD1D9EE}"/>
                </a:ext>
              </a:extLst>
            </p:cNvPr>
            <p:cNvGrpSpPr/>
            <p:nvPr/>
          </p:nvGrpSpPr>
          <p:grpSpPr>
            <a:xfrm>
              <a:off x="388108" y="5112291"/>
              <a:ext cx="1872829" cy="830997"/>
              <a:chOff x="429185" y="3501295"/>
              <a:chExt cx="1872829" cy="830997"/>
            </a:xfrm>
          </p:grpSpPr>
          <p:sp>
            <p:nvSpPr>
              <p:cNvPr id="51" name="TextBox 50">
                <a:extLst>
                  <a:ext uri="{FF2B5EF4-FFF2-40B4-BE49-F238E27FC236}">
                    <a16:creationId xmlns="" xmlns:a16="http://schemas.microsoft.com/office/drawing/2014/main" id="{C887D973-1315-470F-AAF3-C35DFDDC66A1}"/>
                  </a:ext>
                </a:extLst>
              </p:cNvPr>
              <p:cNvSpPr txBox="1"/>
              <p:nvPr/>
            </p:nvSpPr>
            <p:spPr>
              <a:xfrm>
                <a:off x="429185" y="3501295"/>
                <a:ext cx="1382532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4800" b="1" dirty="0" smtClean="0">
                    <a:solidFill>
                      <a:srgbClr val="E1002B"/>
                    </a:solidFill>
                  </a:rPr>
                  <a:t>81</a:t>
                </a:r>
                <a:r>
                  <a:rPr lang="ru-RU" sz="2800" b="1" dirty="0" smtClean="0">
                    <a:solidFill>
                      <a:srgbClr val="E1002B"/>
                    </a:solidFill>
                  </a:rPr>
                  <a:t>,7</a:t>
                </a:r>
                <a:endParaRPr lang="ru-RU" sz="2800" b="1" dirty="0">
                  <a:solidFill>
                    <a:srgbClr val="E1002B"/>
                  </a:solidFill>
                </a:endParaRPr>
              </a:p>
            </p:txBody>
          </p:sp>
          <p:sp>
            <p:nvSpPr>
              <p:cNvPr id="52" name="Прямоугольник 51">
                <a:extLst>
                  <a:ext uri="{FF2B5EF4-FFF2-40B4-BE49-F238E27FC236}">
                    <a16:creationId xmlns="" xmlns:a16="http://schemas.microsoft.com/office/drawing/2014/main" id="{FF19B6CC-11B0-4A9B-88DB-7487B196319F}"/>
                  </a:ext>
                </a:extLst>
              </p:cNvPr>
              <p:cNvSpPr/>
              <p:nvPr/>
            </p:nvSpPr>
            <p:spPr>
              <a:xfrm>
                <a:off x="1528884" y="3788826"/>
                <a:ext cx="773130" cy="4370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ru-RU" sz="1400" b="1" dirty="0">
                    <a:solidFill>
                      <a:srgbClr val="E1002B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тыс. чел.</a:t>
                </a:r>
              </a:p>
            </p:txBody>
          </p:sp>
        </p:grpSp>
      </p:grpSp>
      <p:pic>
        <p:nvPicPr>
          <p:cNvPr id="53" name="Picture 2" descr="Герб">
            <a:extLst>
              <a:ext uri="{FF2B5EF4-FFF2-40B4-BE49-F238E27FC236}">
                <a16:creationId xmlns="" xmlns:a16="http://schemas.microsoft.com/office/drawing/2014/main" id="{02E2CD88-BBC0-45A3-B117-D5741C0E9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077" y="380999"/>
            <a:ext cx="680147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Текст 4">
            <a:extLst>
              <a:ext uri="{FF2B5EF4-FFF2-40B4-BE49-F238E27FC236}">
                <a16:creationId xmlns="" xmlns:a16="http://schemas.microsoft.com/office/drawing/2014/main" id="{96956292-6C71-4D00-B23B-D7FC328BACEA}"/>
              </a:ext>
            </a:extLst>
          </p:cNvPr>
          <p:cNvSpPr txBox="1">
            <a:spLocks/>
          </p:cNvSpPr>
          <p:nvPr/>
        </p:nvSpPr>
        <p:spPr>
          <a:xfrm>
            <a:off x="1406293" y="1055443"/>
            <a:ext cx="3418196" cy="40062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dirty="0">
                <a:solidFill>
                  <a:srgbClr val="334286"/>
                </a:solidFill>
              </a:rPr>
              <a:t>в </a:t>
            </a:r>
            <a:r>
              <a:rPr lang="ru-RU" sz="1600" dirty="0" smtClean="0">
                <a:solidFill>
                  <a:srgbClr val="334286"/>
                </a:solidFill>
              </a:rPr>
              <a:t>мае-июле </a:t>
            </a:r>
            <a:r>
              <a:rPr lang="ru-RU" sz="1600" dirty="0">
                <a:solidFill>
                  <a:srgbClr val="334286"/>
                </a:solidFill>
              </a:rPr>
              <a:t>2021 года, %</a:t>
            </a:r>
          </a:p>
        </p:txBody>
      </p:sp>
    </p:spTree>
    <p:extLst>
      <p:ext uri="{BB962C8B-B14F-4D97-AF65-F5344CB8AC3E}">
        <p14:creationId xmlns="" xmlns:p14="http://schemas.microsoft.com/office/powerpoint/2010/main" val="150349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Прямоугольник 55"/>
          <p:cNvSpPr/>
          <p:nvPr/>
        </p:nvSpPr>
        <p:spPr>
          <a:xfrm>
            <a:off x="350520" y="121920"/>
            <a:ext cx="2606040" cy="259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520" y="101694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03399"/>
              </a:solidFill>
            </a:endParaRPr>
          </a:p>
        </p:txBody>
      </p:sp>
      <p:grpSp>
        <p:nvGrpSpPr>
          <p:cNvPr id="3" name="Группа 31"/>
          <p:cNvGrpSpPr/>
          <p:nvPr/>
        </p:nvGrpSpPr>
        <p:grpSpPr>
          <a:xfrm>
            <a:off x="1236261" y="190121"/>
            <a:ext cx="10403790" cy="381755"/>
            <a:chOff x="1439586" y="4278651"/>
            <a:chExt cx="10403790" cy="381755"/>
          </a:xfrm>
        </p:grpSpPr>
        <p:sp>
          <p:nvSpPr>
            <p:cNvPr id="27" name="object 9">
              <a:extLst>
                <a:ext uri="{FF2B5EF4-FFF2-40B4-BE49-F238E27FC236}">
                  <a16:creationId xmlns="" xmlns:a16="http://schemas.microsoft.com/office/drawing/2014/main" id="{222E1C3D-BC3A-D443-8563-08790B13AA2D}"/>
                </a:ext>
              </a:extLst>
            </p:cNvPr>
            <p:cNvSpPr/>
            <p:nvPr/>
          </p:nvSpPr>
          <p:spPr>
            <a:xfrm>
              <a:off x="1439586" y="4332539"/>
              <a:ext cx="4894855" cy="327867"/>
            </a:xfrm>
            <a:custGeom>
              <a:avLst/>
              <a:gdLst/>
              <a:ahLst/>
              <a:cxnLst/>
              <a:rect l="l" t="t" r="r" b="b"/>
              <a:pathLst>
                <a:path w="3267075">
                  <a:moveTo>
                    <a:pt x="0" y="0"/>
                  </a:moveTo>
                  <a:lnTo>
                    <a:pt x="3266757" y="0"/>
                  </a:lnTo>
                </a:path>
              </a:pathLst>
            </a:custGeom>
            <a:ln w="25400">
              <a:solidFill>
                <a:srgbClr val="33428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11">
              <a:extLst>
                <a:ext uri="{FF2B5EF4-FFF2-40B4-BE49-F238E27FC236}">
                  <a16:creationId xmlns="" xmlns:a16="http://schemas.microsoft.com/office/drawing/2014/main" id="{E7D5C25E-08D6-344C-B0C6-CB0D11FF9875}"/>
                </a:ext>
              </a:extLst>
            </p:cNvPr>
            <p:cNvSpPr/>
            <p:nvPr/>
          </p:nvSpPr>
          <p:spPr>
            <a:xfrm flipV="1">
              <a:off x="6312024" y="4278651"/>
              <a:ext cx="5531352" cy="45719"/>
            </a:xfrm>
            <a:custGeom>
              <a:avLst/>
              <a:gdLst/>
              <a:ahLst/>
              <a:cxnLst/>
              <a:rect l="l" t="t" r="r" b="b"/>
              <a:pathLst>
                <a:path w="3249929">
                  <a:moveTo>
                    <a:pt x="0" y="0"/>
                  </a:moveTo>
                  <a:lnTo>
                    <a:pt x="3249561" y="0"/>
                  </a:lnTo>
                </a:path>
              </a:pathLst>
            </a:custGeom>
            <a:ln w="25400">
              <a:solidFill>
                <a:srgbClr val="FFC3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4" name="Группа 34"/>
            <p:cNvGrpSpPr/>
            <p:nvPr/>
          </p:nvGrpSpPr>
          <p:grpSpPr>
            <a:xfrm>
              <a:off x="6262727" y="4280406"/>
              <a:ext cx="238082" cy="103714"/>
              <a:chOff x="2667374" y="2712291"/>
              <a:chExt cx="238082" cy="103714"/>
            </a:xfrm>
          </p:grpSpPr>
          <p:sp>
            <p:nvSpPr>
              <p:cNvPr id="30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667374" y="2712291"/>
                <a:ext cx="238082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1" name="object 12">
                <a:extLst>
                  <a:ext uri="{FF2B5EF4-FFF2-40B4-BE49-F238E27FC236}">
                    <a16:creationId xmlns="" xmlns:a16="http://schemas.microsoft.com/office/drawing/2014/main" id="{A0F196C2-1ABD-A84E-BE86-E8C7E35D5D8F}"/>
                  </a:ext>
                </a:extLst>
              </p:cNvPr>
              <p:cNvSpPr/>
              <p:nvPr/>
            </p:nvSpPr>
            <p:spPr>
              <a:xfrm>
                <a:off x="2739089" y="2712291"/>
                <a:ext cx="103714" cy="103714"/>
              </a:xfrm>
              <a:custGeom>
                <a:avLst/>
                <a:gdLst/>
                <a:ahLst/>
                <a:cxnLst/>
                <a:rect l="l" t="t" r="r" b="b"/>
                <a:pathLst>
                  <a:path w="90170" h="90170">
                    <a:moveTo>
                      <a:pt x="89839" y="89839"/>
                    </a:moveTo>
                    <a:lnTo>
                      <a:pt x="0" y="89839"/>
                    </a:lnTo>
                    <a:lnTo>
                      <a:pt x="0" y="0"/>
                    </a:lnTo>
                    <a:lnTo>
                      <a:pt x="89839" y="0"/>
                    </a:lnTo>
                    <a:lnTo>
                      <a:pt x="89839" y="89839"/>
                    </a:lnTo>
                    <a:close/>
                  </a:path>
                </a:pathLst>
              </a:custGeom>
              <a:solidFill>
                <a:srgbClr val="334286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517109" y="128637"/>
            <a:ext cx="2479848" cy="2793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334286"/>
                </a:solidFill>
              </a:rPr>
              <a:t>БАШКОРТОСТАНСТАТ</a:t>
            </a:r>
            <a:endParaRPr lang="ru-RU" b="1" dirty="0">
              <a:solidFill>
                <a:srgbClr val="334286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36776" y="665989"/>
            <a:ext cx="720000" cy="720000"/>
          </a:xfrm>
          <a:prstGeom prst="ellipse">
            <a:avLst/>
          </a:prstGeom>
          <a:noFill/>
          <a:ln w="38100">
            <a:solidFill>
              <a:srgbClr val="3342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3" y="777639"/>
            <a:ext cx="474184" cy="474184"/>
          </a:xfrm>
          <a:prstGeom prst="rect">
            <a:avLst/>
          </a:prstGeom>
        </p:spPr>
      </p:pic>
      <p:sp>
        <p:nvSpPr>
          <p:cNvPr id="20" name="Текст 3"/>
          <p:cNvSpPr>
            <a:spLocks noGrp="1"/>
          </p:cNvSpPr>
          <p:nvPr>
            <p:ph type="body" sz="quarter" idx="10"/>
          </p:nvPr>
        </p:nvSpPr>
        <p:spPr>
          <a:xfrm>
            <a:off x="1236261" y="707508"/>
            <a:ext cx="10974191" cy="5561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/>
              <a:t>ПРОДОЛЖИТЕЛЬНОСТЬ ПОИСКА РАБОТЫ</a:t>
            </a:r>
            <a:br>
              <a:rPr lang="ru-RU" sz="2400" b="1" dirty="0"/>
            </a:br>
            <a:r>
              <a:rPr lang="ru-RU" sz="2400" b="1" dirty="0"/>
              <a:t>И СРЕДНИЙ ВОЗРАСТ БЕЗРАБОТНЫХ </a:t>
            </a:r>
          </a:p>
        </p:txBody>
      </p:sp>
      <p:pic>
        <p:nvPicPr>
          <p:cNvPr id="41" name="Picture 2" descr="Герб">
            <a:extLst>
              <a:ext uri="{FF2B5EF4-FFF2-40B4-BE49-F238E27FC236}">
                <a16:creationId xmlns="" xmlns:a16="http://schemas.microsoft.com/office/drawing/2014/main" id="{DE402DA4-6AE8-4F16-844F-20EB79C72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5077" y="380999"/>
            <a:ext cx="680147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object 7">
            <a:extLst>
              <a:ext uri="{FF2B5EF4-FFF2-40B4-BE49-F238E27FC236}">
                <a16:creationId xmlns="" xmlns:a16="http://schemas.microsoft.com/office/drawing/2014/main" id="{8EDDA22D-0FF6-45FC-B7E8-33AD30267743}"/>
              </a:ext>
            </a:extLst>
          </p:cNvPr>
          <p:cNvSpPr/>
          <p:nvPr/>
        </p:nvSpPr>
        <p:spPr>
          <a:xfrm>
            <a:off x="6472996" y="1621783"/>
            <a:ext cx="219919" cy="91494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Прямоугольник 52">
            <a:extLst>
              <a:ext uri="{FF2B5EF4-FFF2-40B4-BE49-F238E27FC236}">
                <a16:creationId xmlns="" xmlns:a16="http://schemas.microsoft.com/office/drawing/2014/main" id="{B3B3274D-4A73-4E0E-A9F1-67996CB055C5}"/>
              </a:ext>
            </a:extLst>
          </p:cNvPr>
          <p:cNvSpPr/>
          <p:nvPr/>
        </p:nvSpPr>
        <p:spPr>
          <a:xfrm>
            <a:off x="6769897" y="1610728"/>
            <a:ext cx="46846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Средний возраст безработного</a:t>
            </a:r>
          </a:p>
        </p:txBody>
      </p:sp>
      <p:sp>
        <p:nvSpPr>
          <p:cNvPr id="54" name="object 7">
            <a:extLst>
              <a:ext uri="{FF2B5EF4-FFF2-40B4-BE49-F238E27FC236}">
                <a16:creationId xmlns="" xmlns:a16="http://schemas.microsoft.com/office/drawing/2014/main" id="{62AB8F75-A75F-47DA-895B-6BBFFDB0D0A1}"/>
              </a:ext>
            </a:extLst>
          </p:cNvPr>
          <p:cNvSpPr/>
          <p:nvPr/>
        </p:nvSpPr>
        <p:spPr>
          <a:xfrm>
            <a:off x="-130" y="1621783"/>
            <a:ext cx="219919" cy="914940"/>
          </a:xfrm>
          <a:custGeom>
            <a:avLst/>
            <a:gdLst/>
            <a:ahLst/>
            <a:cxnLst/>
            <a:rect l="l" t="t" r="r" b="b"/>
            <a:pathLst>
              <a:path w="203835" h="565785">
                <a:moveTo>
                  <a:pt x="0" y="565226"/>
                </a:moveTo>
                <a:lnTo>
                  <a:pt x="203530" y="565226"/>
                </a:lnTo>
                <a:lnTo>
                  <a:pt x="203530" y="0"/>
                </a:lnTo>
                <a:lnTo>
                  <a:pt x="0" y="0"/>
                </a:lnTo>
                <a:lnTo>
                  <a:pt x="0" y="565226"/>
                </a:lnTo>
                <a:close/>
              </a:path>
            </a:pathLst>
          </a:custGeom>
          <a:solidFill>
            <a:srgbClr val="E1002B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="" xmlns:a16="http://schemas.microsoft.com/office/drawing/2014/main" id="{62710E4B-18DE-4452-8F77-8DF522BFA000}"/>
              </a:ext>
            </a:extLst>
          </p:cNvPr>
          <p:cNvSpPr/>
          <p:nvPr/>
        </p:nvSpPr>
        <p:spPr>
          <a:xfrm>
            <a:off x="296771" y="1610728"/>
            <a:ext cx="48061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  <a:defRPr/>
            </a:pP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Среднее время поиска работы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D4BC2003-4509-4759-928E-60EF9E0C90C2}"/>
              </a:ext>
            </a:extLst>
          </p:cNvPr>
          <p:cNvSpPr txBox="1"/>
          <p:nvPr/>
        </p:nvSpPr>
        <p:spPr>
          <a:xfrm>
            <a:off x="292018" y="1847451"/>
            <a:ext cx="28516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1002B"/>
                </a:solidFill>
              </a:rPr>
              <a:t>6</a:t>
            </a:r>
            <a:r>
              <a:rPr lang="ru-RU" sz="2800" b="1" dirty="0" smtClean="0">
                <a:solidFill>
                  <a:srgbClr val="E1002B"/>
                </a:solidFill>
              </a:rPr>
              <a:t>,7 </a:t>
            </a:r>
            <a:r>
              <a:rPr lang="ru-RU" sz="2800" b="1" dirty="0">
                <a:solidFill>
                  <a:srgbClr val="E1002B"/>
                </a:solidFill>
              </a:rPr>
              <a:t>месяцев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EB1B8B3-949C-40FF-8477-DB612A02976B}"/>
              </a:ext>
            </a:extLst>
          </p:cNvPr>
          <p:cNvSpPr txBox="1"/>
          <p:nvPr/>
        </p:nvSpPr>
        <p:spPr>
          <a:xfrm>
            <a:off x="6769897" y="1845137"/>
            <a:ext cx="2200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1002B"/>
                </a:solidFill>
              </a:rPr>
              <a:t>35</a:t>
            </a:r>
            <a:r>
              <a:rPr lang="ru-RU" sz="2800" b="1" dirty="0" smtClean="0">
                <a:solidFill>
                  <a:srgbClr val="E1002B"/>
                </a:solidFill>
              </a:rPr>
              <a:t>,9 </a:t>
            </a:r>
            <a:r>
              <a:rPr lang="ru-RU" sz="2800" b="1" dirty="0">
                <a:solidFill>
                  <a:srgbClr val="E1002B"/>
                </a:solidFill>
              </a:rPr>
              <a:t>лет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CD69A156-965F-4084-A839-C63E3F55190F}"/>
              </a:ext>
            </a:extLst>
          </p:cNvPr>
          <p:cNvSpPr txBox="1"/>
          <p:nvPr/>
        </p:nvSpPr>
        <p:spPr>
          <a:xfrm>
            <a:off x="1639799" y="3238622"/>
            <a:ext cx="2723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4286"/>
                </a:solidFill>
              </a:rPr>
              <a:t>6</a:t>
            </a:r>
            <a:r>
              <a:rPr lang="ru-RU" sz="2800" b="1" dirty="0" smtClean="0">
                <a:solidFill>
                  <a:srgbClr val="334286"/>
                </a:solidFill>
              </a:rPr>
              <a:t>,2</a:t>
            </a:r>
            <a:r>
              <a:rPr lang="en-US" sz="2800" b="1" dirty="0" smtClean="0">
                <a:solidFill>
                  <a:srgbClr val="334286"/>
                </a:solidFill>
              </a:rPr>
              <a:t> </a:t>
            </a:r>
            <a:r>
              <a:rPr lang="ru-RU" sz="2800" b="1" dirty="0">
                <a:solidFill>
                  <a:srgbClr val="334286"/>
                </a:solidFill>
              </a:rPr>
              <a:t>месяца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4BBFD2E4-C113-4CA4-8A0E-A983DB46CD64}"/>
              </a:ext>
            </a:extLst>
          </p:cNvPr>
          <p:cNvSpPr txBox="1"/>
          <p:nvPr/>
        </p:nvSpPr>
        <p:spPr>
          <a:xfrm>
            <a:off x="1707614" y="5144493"/>
            <a:ext cx="24601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1002B"/>
                </a:solidFill>
              </a:rPr>
              <a:t>7</a:t>
            </a:r>
            <a:r>
              <a:rPr lang="ru-RU" sz="2800" b="1" dirty="0" smtClean="0">
                <a:solidFill>
                  <a:srgbClr val="E1002B"/>
                </a:solidFill>
              </a:rPr>
              <a:t>,2</a:t>
            </a:r>
            <a:r>
              <a:rPr lang="en-US" sz="2800" b="1" dirty="0" smtClean="0">
                <a:solidFill>
                  <a:srgbClr val="E1002B"/>
                </a:solidFill>
              </a:rPr>
              <a:t> </a:t>
            </a:r>
            <a:r>
              <a:rPr lang="ru-RU" sz="2800" b="1" dirty="0">
                <a:solidFill>
                  <a:srgbClr val="E1002B"/>
                </a:solidFill>
              </a:rPr>
              <a:t>месяца</a:t>
            </a:r>
            <a:endParaRPr lang="ru-RU" sz="2500" b="1" dirty="0">
              <a:solidFill>
                <a:srgbClr val="E1002B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576ED19-D318-43D8-B5E1-8E679239D9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2996" y="4912155"/>
            <a:ext cx="1244991" cy="12449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6E8807DE-EE79-4233-A4E3-207042E109C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472996" y="3145587"/>
            <a:ext cx="1248842" cy="124884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1FF6D6D6-71E2-4ABD-B99B-9DFBA82B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2622" y="4911051"/>
            <a:ext cx="1244992" cy="12449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21E75EE6-8F73-4B0E-9129-0978F995FEC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66385" y="3064160"/>
            <a:ext cx="1244992" cy="1244992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D1FD4B81-E65D-4415-B40B-D21DFC408E30}"/>
              </a:ext>
            </a:extLst>
          </p:cNvPr>
          <p:cNvSpPr txBox="1"/>
          <p:nvPr/>
        </p:nvSpPr>
        <p:spPr>
          <a:xfrm>
            <a:off x="7840528" y="4966464"/>
            <a:ext cx="40014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Доля лиц в возрасте 50 лет и старше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14584531-8781-48BB-B487-D682B41C7074}"/>
              </a:ext>
            </a:extLst>
          </p:cNvPr>
          <p:cNvSpPr txBox="1"/>
          <p:nvPr/>
        </p:nvSpPr>
        <p:spPr>
          <a:xfrm>
            <a:off x="7840528" y="3065037"/>
            <a:ext cx="31686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Доля лиц в возрасте до 25 лет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B3EB71B7-5791-4289-9D28-ABF50A4E9F6E}"/>
              </a:ext>
            </a:extLst>
          </p:cNvPr>
          <p:cNvSpPr txBox="1"/>
          <p:nvPr/>
        </p:nvSpPr>
        <p:spPr>
          <a:xfrm>
            <a:off x="7772713" y="3304674"/>
            <a:ext cx="1991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34286"/>
                </a:solidFill>
              </a:rPr>
              <a:t>11</a:t>
            </a:r>
            <a:r>
              <a:rPr lang="ru-RU" sz="2800" b="1" dirty="0" smtClean="0">
                <a:solidFill>
                  <a:srgbClr val="334286"/>
                </a:solidFill>
              </a:rPr>
              <a:t>,5 </a:t>
            </a:r>
            <a:r>
              <a:rPr lang="ru-RU" sz="2800" b="1" dirty="0">
                <a:solidFill>
                  <a:srgbClr val="334286"/>
                </a:solidFill>
              </a:rPr>
              <a:t>%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1E20C456-10FD-4C7F-A304-B80D3965B61E}"/>
              </a:ext>
            </a:extLst>
          </p:cNvPr>
          <p:cNvSpPr txBox="1"/>
          <p:nvPr/>
        </p:nvSpPr>
        <p:spPr>
          <a:xfrm>
            <a:off x="7840528" y="5144493"/>
            <a:ext cx="1777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E1002B"/>
                </a:solidFill>
              </a:rPr>
              <a:t>12</a:t>
            </a:r>
            <a:r>
              <a:rPr lang="ru-RU" sz="2800" b="1" dirty="0" smtClean="0">
                <a:solidFill>
                  <a:srgbClr val="E1002B"/>
                </a:solidFill>
              </a:rPr>
              <a:t>,6 </a:t>
            </a:r>
            <a:r>
              <a:rPr lang="ru-RU" sz="2800" b="1" dirty="0">
                <a:solidFill>
                  <a:srgbClr val="E1002B"/>
                </a:solidFill>
              </a:rPr>
              <a:t>%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3D1608F-D060-40E5-991B-4C58FE328CD4}"/>
              </a:ext>
            </a:extLst>
          </p:cNvPr>
          <p:cNvSpPr txBox="1"/>
          <p:nvPr/>
        </p:nvSpPr>
        <p:spPr>
          <a:xfrm>
            <a:off x="1707614" y="4966464"/>
            <a:ext cx="133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Женщины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EC544404-1247-490C-884B-E9096AF89719}"/>
              </a:ext>
            </a:extLst>
          </p:cNvPr>
          <p:cNvSpPr txBox="1"/>
          <p:nvPr/>
        </p:nvSpPr>
        <p:spPr>
          <a:xfrm>
            <a:off x="1707614" y="3065037"/>
            <a:ext cx="1330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spc="-3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Мужчины</a:t>
            </a:r>
          </a:p>
        </p:txBody>
      </p:sp>
    </p:spTree>
    <p:extLst>
      <p:ext uri="{BB962C8B-B14F-4D97-AF65-F5344CB8AC3E}">
        <p14:creationId xmlns="" xmlns:p14="http://schemas.microsoft.com/office/powerpoint/2010/main" val="974958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5685</TotalTime>
  <Words>140</Words>
  <Application>Microsoft Office PowerPoint</Application>
  <PresentationFormat>Произвольный</PresentationFormat>
  <Paragraphs>58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Владинцева</dc:creator>
  <cp:lastModifiedBy>User</cp:lastModifiedBy>
  <cp:revision>388</cp:revision>
  <cp:lastPrinted>2021-08-17T12:21:02Z</cp:lastPrinted>
  <dcterms:created xsi:type="dcterms:W3CDTF">2020-03-31T09:31:17Z</dcterms:created>
  <dcterms:modified xsi:type="dcterms:W3CDTF">2021-10-04T07:11:29Z</dcterms:modified>
</cp:coreProperties>
</file>