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2.xml" ContentType="application/vnd.ms-office.chartstyl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04" r:id="rId2"/>
    <p:sldId id="366" r:id="rId3"/>
    <p:sldId id="388" r:id="rId4"/>
    <p:sldId id="387" r:id="rId5"/>
  </p:sldIdLst>
  <p:sldSz cx="12192000" cy="6858000"/>
  <p:notesSz cx="680085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1002B"/>
    <a:srgbClr val="334286"/>
    <a:srgbClr val="FFFFFF"/>
    <a:srgbClr val="4FAF4F"/>
    <a:srgbClr val="A6A6A6"/>
    <a:srgbClr val="00B0F0"/>
    <a:srgbClr val="595959"/>
    <a:srgbClr val="000099"/>
    <a:srgbClr val="4588F5"/>
    <a:srgbClr val="00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6340" autoAdjust="0"/>
  </p:normalViewPr>
  <p:slideViewPr>
    <p:cSldViewPr snapToGrid="0" snapToObjects="1">
      <p:cViewPr varScale="1">
        <p:scale>
          <a:sx n="61" d="100"/>
          <a:sy n="61" d="100"/>
        </p:scale>
        <p:origin x="-84" y="-228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044999554964847"/>
          <c:y val="0.10830028814613279"/>
          <c:w val="0.66376199120804547"/>
          <c:h val="0.803028187626253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C32E"/>
            </a:solidFill>
            <a:ln>
              <a:noFill/>
            </a:ln>
          </c:spPr>
          <c:dPt>
            <c:idx val="0"/>
            <c:spPr>
              <a:solidFill>
                <a:srgbClr val="4FAF4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88-4A83-8592-CC313EAB39C1}"/>
              </c:ext>
            </c:extLst>
          </c:dPt>
          <c:dPt>
            <c:idx val="1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88-4A83-8592-CC313EAB39C1}"/>
              </c:ext>
            </c:extLst>
          </c:dPt>
          <c:dLbls>
            <c:dLbl>
              <c:idx val="0"/>
              <c:layout>
                <c:manualLayout>
                  <c:x val="0.11302432892198515"/>
                  <c:y val="-5.2149658763470247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48,5%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688-4A83-8592-CC313EAB39C1}"/>
                </c:ext>
              </c:extLst>
            </c:dLbl>
            <c:dLbl>
              <c:idx val="1"/>
              <c:layout>
                <c:manualLayout>
                  <c:x val="-0.12234348012930515"/>
                  <c:y val="0.1049584323040378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88-4A83-8592-CC313EAB39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 сельской местности</c:v>
                </c:pt>
                <c:pt idx="1">
                  <c:v>В городской местности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0.49600000000000044</c:v>
                </c:pt>
                <c:pt idx="1">
                  <c:v>0.59700000000000064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688-4A83-8592-CC313EAB39C1}"/>
            </c:ext>
          </c:extLst>
        </c:ser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648617734744945"/>
          <c:y val="0.10502882749304621"/>
          <c:w val="0.66376199120804547"/>
          <c:h val="0.803028187626253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32E"/>
            </a:solidFill>
            <a:ln>
              <a:noFill/>
            </a:ln>
          </c:spPr>
          <c:dPt>
            <c:idx val="0"/>
            <c:spPr>
              <a:solidFill>
                <a:srgbClr val="FFC32E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47-4763-A0D6-7D3D8B5D281C}"/>
              </c:ext>
            </c:extLst>
          </c:dPt>
          <c:dPt>
            <c:idx val="1"/>
            <c:spPr>
              <a:solidFill>
                <a:srgbClr val="00B0F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47-4763-A0D6-7D3D8B5D281C}"/>
              </c:ext>
            </c:extLst>
          </c:dPt>
          <c:dLbls>
            <c:dLbl>
              <c:idx val="0"/>
              <c:layout>
                <c:manualLayout>
                  <c:x val="0.11993118682202999"/>
                  <c:y val="1.98225125362892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47,9%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E47-4763-A0D6-7D3D8B5D281C}"/>
                </c:ext>
              </c:extLst>
            </c:dLbl>
            <c:dLbl>
              <c:idx val="1"/>
              <c:layout>
                <c:manualLayout>
                  <c:x val="-0.12234348012930515"/>
                  <c:y val="0.104958432304037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65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47-4763-A0D6-7D3D8B5D28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0.47500000000000031</c:v>
                </c:pt>
                <c:pt idx="1">
                  <c:v>0.65800000000000114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E47-4763-A0D6-7D3D8B5D281C}"/>
            </c:ext>
          </c:extLst>
        </c:ser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/>
      <c:lineChart>
        <c:grouping val="standard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1</c:v>
                </c:pt>
              </c:strCache>
            </c:strRef>
          </c:tx>
          <c:spPr>
            <a:ln w="635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2812500000000015E-2"/>
                  <c:y val="-4.168395312907096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4C-48D4-841F-EDECA46F2B6A}"/>
                </c:ext>
              </c:extLst>
            </c:dLbl>
            <c:dLbl>
              <c:idx val="3"/>
              <c:layout>
                <c:manualLayout>
                  <c:x val="-2.9687500000000016E-2"/>
                  <c:y val="-5.497034739311785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4C-48D4-841F-EDECA46F2B6A}"/>
                </c:ext>
              </c:extLst>
            </c:dLbl>
            <c:dLbl>
              <c:idx val="5"/>
              <c:layout>
                <c:manualLayout>
                  <c:x val="-3.9648868166602784E-2"/>
                  <c:y val="-5.0043969077818377E-2"/>
                </c:manualLayout>
              </c:layout>
              <c:showVal val="1"/>
            </c:dLbl>
            <c:dLbl>
              <c:idx val="6"/>
              <c:layout>
                <c:manualLayout>
                  <c:x val="-2.9659178403263469E-2"/>
                  <c:y val="-4.363407352582431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4C-48D4-841F-EDECA46F2B6A}"/>
                </c:ext>
              </c:extLst>
            </c:dLbl>
            <c:dLbl>
              <c:idx val="9"/>
              <c:layout>
                <c:manualLayout>
                  <c:x val="-1.907679305497716E-2"/>
                  <c:y val="-4.04293708336168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4C-48D4-841F-EDECA46F2B6A}"/>
                </c:ext>
              </c:extLst>
            </c:dLbl>
            <c:dLbl>
              <c:idx val="12"/>
              <c:layout>
                <c:manualLayout>
                  <c:x val="-1.8636490816221679E-2"/>
                  <c:y val="-5.657817657416044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4C-48D4-841F-EDECA46F2B6A}"/>
                </c:ext>
              </c:extLst>
            </c:dLbl>
            <c:dLbl>
              <c:idx val="15"/>
              <c:layout>
                <c:manualLayout>
                  <c:x val="-8.2601808680421267E-3"/>
                  <c:y val="-5.0043969077818384E-2"/>
                </c:manualLayout>
              </c:layout>
              <c:showVal val="1"/>
            </c:dLbl>
            <c:dLbl>
              <c:idx val="17"/>
              <c:layout>
                <c:manualLayout>
                  <c:x val="-6.6081446944337994E-3"/>
                  <c:y val="-3.8923087060525406E-2"/>
                </c:manualLayout>
              </c:layout>
              <c:showVal val="1"/>
            </c:dLbl>
            <c:delete val="1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E1002B"/>
                    </a:solidFill>
                  </a:defRPr>
                </a:pPr>
                <a:endParaRPr lang="ru-RU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Лист1!$A$2:$A$19</c:f>
              <c:strCache>
                <c:ptCount val="18"/>
                <c:pt idx="0">
                  <c:v> Январь-март</c:v>
                </c:pt>
                <c:pt idx="1">
                  <c:v> Февраль-апрель</c:v>
                </c:pt>
                <c:pt idx="2">
                  <c:v> Март-май</c:v>
                </c:pt>
                <c:pt idx="3">
                  <c:v> Апрель-июнь</c:v>
                </c:pt>
                <c:pt idx="4">
                  <c:v> Май-июль</c:v>
                </c:pt>
                <c:pt idx="5">
                  <c:v> Июнь-август</c:v>
                </c:pt>
                <c:pt idx="6">
                  <c:v> Июль-сентябрь</c:v>
                </c:pt>
                <c:pt idx="7">
                  <c:v> Август-октябрь</c:v>
                </c:pt>
                <c:pt idx="8">
                  <c:v> Сентябрь-ноябрь</c:v>
                </c:pt>
                <c:pt idx="9">
                  <c:v> Октябрь-декабрь</c:v>
                </c:pt>
                <c:pt idx="10">
                  <c:v> Ноябрь-январь 2021</c:v>
                </c:pt>
                <c:pt idx="11">
                  <c:v> Декабрь-февраль 2021</c:v>
                </c:pt>
                <c:pt idx="12">
                  <c:v> Январь-март</c:v>
                </c:pt>
                <c:pt idx="13">
                  <c:v> Февраль-апрель</c:v>
                </c:pt>
                <c:pt idx="14">
                  <c:v> Март-май</c:v>
                </c:pt>
                <c:pt idx="15">
                  <c:v> Апрель-июнь</c:v>
                </c:pt>
                <c:pt idx="16">
                  <c:v>Май-июль</c:v>
                </c:pt>
                <c:pt idx="17">
                  <c:v>Июнь-август</c:v>
                </c:pt>
              </c:strCache>
            </c:strRef>
          </c:cat>
          <c:val>
            <c:numRef>
              <c:f>Лист1!$C$2:$C$19</c:f>
              <c:numCache>
                <c:formatCode>0.0</c:formatCode>
                <c:ptCount val="18"/>
                <c:pt idx="0">
                  <c:v>4.7</c:v>
                </c:pt>
                <c:pt idx="1">
                  <c:v>5</c:v>
                </c:pt>
                <c:pt idx="2">
                  <c:v>5.4</c:v>
                </c:pt>
                <c:pt idx="3">
                  <c:v>6.2</c:v>
                </c:pt>
                <c:pt idx="4">
                  <c:v>6.3</c:v>
                </c:pt>
                <c:pt idx="5">
                  <c:v>6.3</c:v>
                </c:pt>
                <c:pt idx="6">
                  <c:v>6.5</c:v>
                </c:pt>
                <c:pt idx="7">
                  <c:v>6.6</c:v>
                </c:pt>
                <c:pt idx="8">
                  <c:v>6.4</c:v>
                </c:pt>
                <c:pt idx="9">
                  <c:v>6</c:v>
                </c:pt>
                <c:pt idx="10">
                  <c:v>5.6</c:v>
                </c:pt>
                <c:pt idx="11">
                  <c:v>5.2</c:v>
                </c:pt>
                <c:pt idx="12">
                  <c:v>5</c:v>
                </c:pt>
                <c:pt idx="13">
                  <c:v>4.9000000000000004</c:v>
                </c:pt>
                <c:pt idx="14">
                  <c:v>4.8</c:v>
                </c:pt>
                <c:pt idx="15">
                  <c:v>4.5999999999999996</c:v>
                </c:pt>
                <c:pt idx="16">
                  <c:v>4.3</c:v>
                </c:pt>
                <c:pt idx="17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052-4089-ACDC-D514A763A05E}"/>
            </c:ext>
          </c:extLst>
        </c:ser>
        <c:marker val="1"/>
        <c:axId val="88526848"/>
        <c:axId val="88528384"/>
      </c:lineChart>
      <c:catAx>
        <c:axId val="8852684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 rot="-5400000" vert="horz"/>
          <a:lstStyle/>
          <a:p>
            <a:pPr>
              <a:defRPr sz="1200"/>
            </a:pPr>
            <a:endParaRPr lang="ru-RU"/>
          </a:p>
        </c:txPr>
        <c:crossAx val="88528384"/>
        <c:crosses val="autoZero"/>
        <c:auto val="1"/>
        <c:lblAlgn val="ctr"/>
        <c:lblOffset val="100"/>
      </c:catAx>
      <c:valAx>
        <c:axId val="88528384"/>
        <c:scaling>
          <c:orientation val="minMax"/>
          <c:min val="4"/>
        </c:scaling>
        <c:axPos val="l"/>
        <c:numFmt formatCode="0.0" sourceLinked="1"/>
        <c:maj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400" b="1">
                <a:solidFill>
                  <a:srgbClr val="334286"/>
                </a:solidFill>
              </a:defRPr>
            </a:pPr>
            <a:endParaRPr lang="ru-RU"/>
          </a:p>
        </c:txPr>
        <c:crossAx val="88526848"/>
        <c:crosses val="autoZero"/>
        <c:crossBetween val="between"/>
        <c:majorUnit val="0.5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0.05629</cdr:x>
      <cdr:y>0.94233</cdr:y>
    </cdr:from>
    <cdr:to>
      <cdr:x>0.67212</cdr:x>
      <cdr:y>1</cdr:y>
    </cdr:to>
    <cdr:sp macro="" textlink="">
      <cdr:nvSpPr>
        <cdr:cNvPr id="2" name="Левая фигурная скобка 1">
          <a:extLst xmlns:a="http://schemas.openxmlformats.org/drawingml/2006/main">
            <a:ext uri="{FF2B5EF4-FFF2-40B4-BE49-F238E27FC236}">
              <a16:creationId xmlns="" xmlns:a16="http://schemas.microsoft.com/office/drawing/2014/main" id="{F7FB674C-0550-43DC-ABBE-DD9193CB4A0D}"/>
            </a:ext>
          </a:extLst>
        </cdr:cNvPr>
        <cdr:cNvSpPr/>
      </cdr:nvSpPr>
      <cdr:spPr>
        <a:xfrm xmlns:a="http://schemas.openxmlformats.org/drawingml/2006/main" rot="16200000">
          <a:off x="2668096" y="2069172"/>
          <a:ext cx="263428" cy="4734194"/>
        </a:xfrm>
        <a:prstGeom xmlns:a="http://schemas.openxmlformats.org/drawingml/2006/main" prst="leftBrace">
          <a:avLst>
            <a:gd name="adj1" fmla="val 72327"/>
            <a:gd name="adj2" fmla="val 50000"/>
          </a:avLst>
        </a:prstGeom>
        <a:noFill xmlns:a="http://schemas.openxmlformats.org/drawingml/2006/main"/>
        <a:ln xmlns:a="http://schemas.openxmlformats.org/drawingml/2006/main" w="28575" cap="flat" cmpd="sng" algn="ctr">
          <a:solidFill>
            <a:sysClr val="windowText" lastClr="000000">
              <a:lumMod val="65000"/>
              <a:lumOff val="35000"/>
            </a:sys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9pPr>
        </a:lstStyle>
        <a:p xmlns:a="http://schemas.openxmlformats.org/drawingml/2006/main">
          <a:pPr algn="ctr"/>
          <a:endParaRPr lang="ru-RU" dirty="0"/>
        </a:p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0.66926</cdr:x>
      <cdr:y>0.94233</cdr:y>
    </cdr:from>
    <cdr:to>
      <cdr:x>0.97804</cdr:x>
      <cdr:y>0.99009</cdr:y>
    </cdr:to>
    <cdr:sp macro="" textlink="">
      <cdr:nvSpPr>
        <cdr:cNvPr id="3" name="Левая фигурная скобка 2">
          <a:extLst xmlns:a="http://schemas.openxmlformats.org/drawingml/2006/main">
            <a:ext uri="{FF2B5EF4-FFF2-40B4-BE49-F238E27FC236}">
              <a16:creationId xmlns="" xmlns:a16="http://schemas.microsoft.com/office/drawing/2014/main" id="{71A1F35F-D435-469A-9482-54993ECA538D}"/>
            </a:ext>
          </a:extLst>
        </cdr:cNvPr>
        <cdr:cNvSpPr/>
      </cdr:nvSpPr>
      <cdr:spPr>
        <a:xfrm xmlns:a="http://schemas.openxmlformats.org/drawingml/2006/main" rot="16200000">
          <a:off x="6222723" y="3226770"/>
          <a:ext cx="218159" cy="2373728"/>
        </a:xfrm>
        <a:prstGeom xmlns:a="http://schemas.openxmlformats.org/drawingml/2006/main" prst="leftBrace">
          <a:avLst>
            <a:gd name="adj1" fmla="val 72327"/>
            <a:gd name="adj2" fmla="val 50000"/>
          </a:avLst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E1002B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9pPr>
        </a:lstStyle>
        <a:p xmlns:a="http://schemas.openxmlformats.org/drawingml/2006/main">
          <a:pPr algn="ctr"/>
          <a:endParaRPr lang="ru-RU" dirty="0"/>
        </a:p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0.06853</cdr:x>
      <cdr:y>0.01353</cdr:y>
    </cdr:from>
    <cdr:to>
      <cdr:x>0.06853</cdr:x>
      <cdr:y>0.59725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>
          <a:off x="526832" y="61786"/>
          <a:ext cx="0" cy="266642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7035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2242" y="0"/>
            <a:ext cx="2947035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19.10.2021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5" y="4751218"/>
            <a:ext cx="5440680" cy="3887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7035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2242" y="9377317"/>
            <a:ext cx="2947035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hart" Target="../charts/chart2.xml"/><Relationship Id="rId7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7803" y="3555855"/>
            <a:ext cx="8234197" cy="978729"/>
          </a:xfrm>
        </p:spPr>
        <p:txBody>
          <a:bodyPr/>
          <a:lstStyle/>
          <a:p>
            <a:r>
              <a:rPr lang="ru-RU" sz="3200" dirty="0"/>
              <a:t>ЗАНЯТОСТЬ И БЕЗРАБОТИЦА</a:t>
            </a:r>
            <a:br>
              <a:rPr lang="ru-RU" sz="3200" dirty="0"/>
            </a:br>
            <a:r>
              <a:rPr lang="ru-RU" sz="3200" dirty="0"/>
              <a:t>В РЕСПУБЛИКЕ БАШКОРТОСТАН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 июне-августе </a:t>
            </a:r>
            <a:r>
              <a:rPr lang="ru-RU" dirty="0"/>
              <a:t>2021 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904B820-4463-46AA-90D0-F371B1BC0C93}"/>
              </a:ext>
            </a:extLst>
          </p:cNvPr>
          <p:cNvSpPr txBox="1"/>
          <p:nvPr/>
        </p:nvSpPr>
        <p:spPr>
          <a:xfrm>
            <a:off x="3957803" y="4463148"/>
            <a:ext cx="669468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 данным выборочного обследования рабочей силы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 возрасте 15 лет и старше  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="" xmlns:a16="http://schemas.microsoft.com/office/drawing/2014/main" id="{34AEAD48-0427-48EE-A17D-C7C9E947DCF9}"/>
              </a:ext>
            </a:extLst>
          </p:cNvPr>
          <p:cNvSpPr txBox="1">
            <a:spLocks/>
          </p:cNvSpPr>
          <p:nvPr/>
        </p:nvSpPr>
        <p:spPr>
          <a:xfrm>
            <a:off x="5788024" y="5893118"/>
            <a:ext cx="5565775" cy="2344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800" kern="1200" smtClean="0">
                <a:solidFill>
                  <a:srgbClr val="C00000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данным оперативной статистики</a:t>
            </a:r>
          </a:p>
        </p:txBody>
      </p:sp>
      <p:pic>
        <p:nvPicPr>
          <p:cNvPr id="9" name="Picture 2" descr="Герб">
            <a:extLst>
              <a:ext uri="{FF2B5EF4-FFF2-40B4-BE49-F238E27FC236}">
                <a16:creationId xmlns="" xmlns:a16="http://schemas.microsoft.com/office/drawing/2014/main" id="{AD3F23C3-BF76-4B5D-B170-9E219E425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4" y="101600"/>
            <a:ext cx="850184" cy="9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646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Диаграмма 75">
            <a:extLst>
              <a:ext uri="{FF2B5EF4-FFF2-40B4-BE49-F238E27FC236}">
                <a16:creationId xmlns="" xmlns:a16="http://schemas.microsoft.com/office/drawing/2014/main" id="{94687A8D-31D5-415F-8BE6-53BD9C9529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82828100"/>
              </p:ext>
            </p:extLst>
          </p:nvPr>
        </p:nvGraphicFramePr>
        <p:xfrm>
          <a:off x="6833419" y="2357106"/>
          <a:ext cx="4437833" cy="344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Диаграмма 35">
            <a:extLst>
              <a:ext uri="{FF2B5EF4-FFF2-40B4-BE49-F238E27FC236}">
                <a16:creationId xmlns="" xmlns:a16="http://schemas.microsoft.com/office/drawing/2014/main" id="{BD939E39-53CD-49B6-9BBD-C11DF076CC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99869200"/>
              </p:ext>
            </p:extLst>
          </p:nvPr>
        </p:nvGraphicFramePr>
        <p:xfrm>
          <a:off x="806245" y="2346868"/>
          <a:ext cx="4330903" cy="344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1">
            <a:extLst>
              <a:ext uri="{FF2B5EF4-FFF2-40B4-BE49-F238E27FC236}">
                <a16:creationId xmlns="" xmlns:a16="http://schemas.microsoft.com/office/drawing/2014/main" id="{FBC55088-8990-0544-B9BC-5F4C4A52BB46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50520" y="121920"/>
            <a:ext cx="2606040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0520" y="101694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3" name="Группа 31"/>
          <p:cNvGrpSpPr/>
          <p:nvPr/>
        </p:nvGrpSpPr>
        <p:grpSpPr>
          <a:xfrm>
            <a:off x="1236261" y="190121"/>
            <a:ext cx="10403790" cy="381755"/>
            <a:chOff x="1439586" y="4278651"/>
            <a:chExt cx="10403790" cy="381755"/>
          </a:xfrm>
        </p:grpSpPr>
        <p:sp>
          <p:nvSpPr>
            <p:cNvPr id="64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67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1" name="Прямоугольник 10"/>
          <p:cNvSpPr/>
          <p:nvPr/>
        </p:nvSpPr>
        <p:spPr>
          <a:xfrm>
            <a:off x="490901" y="128637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4286"/>
                </a:solidFill>
              </a:rPr>
              <a:t>БАШКОРТОСТАНСТАТ</a:t>
            </a:r>
            <a:endParaRPr lang="ru-RU" b="1" dirty="0">
              <a:solidFill>
                <a:srgbClr val="334286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565219" y="1874593"/>
            <a:ext cx="131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всего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5" y="4028305"/>
            <a:ext cx="603970" cy="535506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70" y="3123687"/>
            <a:ext cx="553287" cy="54083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59" y="3851338"/>
            <a:ext cx="637831" cy="61415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936" y="3060907"/>
            <a:ext cx="705316" cy="582102"/>
          </a:xfrm>
          <a:prstGeom prst="rect">
            <a:avLst/>
          </a:prstGeom>
        </p:spPr>
      </p:pic>
      <p:sp>
        <p:nvSpPr>
          <p:cNvPr id="53" name="Текст 3"/>
          <p:cNvSpPr txBox="1">
            <a:spLocks/>
          </p:cNvSpPr>
          <p:nvPr/>
        </p:nvSpPr>
        <p:spPr>
          <a:xfrm>
            <a:off x="1182083" y="687248"/>
            <a:ext cx="6841462" cy="335830"/>
          </a:xfrm>
          <a:prstGeom prst="rect">
            <a:avLst/>
          </a:prstGeom>
        </p:spPr>
        <p:txBody>
          <a:bodyPr anchor="t"/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ЗАНЯТОСТИ НАСЕЛЕНИЯ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342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="" xmlns:a16="http://schemas.microsoft.com/office/drawing/2014/main" id="{DA1BF417-DF4B-430D-A483-74A3044E7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3" y="665964"/>
            <a:ext cx="612000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Овал 57"/>
          <p:cNvSpPr/>
          <p:nvPr/>
        </p:nvSpPr>
        <p:spPr>
          <a:xfrm>
            <a:off x="407101" y="63123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Picture 2" descr="Герб">
            <a:extLst>
              <a:ext uri="{FF2B5EF4-FFF2-40B4-BE49-F238E27FC236}">
                <a16:creationId xmlns="" xmlns:a16="http://schemas.microsoft.com/office/drawing/2014/main" id="{424C0F02-06C5-4460-9EC2-B3AB3179C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077" y="380999"/>
            <a:ext cx="680147" cy="7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C556CE32-166F-4253-B9B7-F61A4BADBDCD}"/>
              </a:ext>
            </a:extLst>
          </p:cNvPr>
          <p:cNvSpPr/>
          <p:nvPr/>
        </p:nvSpPr>
        <p:spPr>
          <a:xfrm>
            <a:off x="219789" y="1505262"/>
            <a:ext cx="15070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100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55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100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,9%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E1002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9B642240-1106-48D3-86EE-03217309123A}"/>
              </a:ext>
            </a:extLst>
          </p:cNvPr>
          <p:cNvGrpSpPr/>
          <p:nvPr/>
        </p:nvGrpSpPr>
        <p:grpSpPr>
          <a:xfrm>
            <a:off x="3345062" y="5971251"/>
            <a:ext cx="1055224" cy="229673"/>
            <a:chOff x="1093573" y="5359845"/>
            <a:chExt cx="1055224" cy="229673"/>
          </a:xfrm>
        </p:grpSpPr>
        <p:sp>
          <p:nvSpPr>
            <p:cNvPr id="50" name="Овал 49">
              <a:extLst>
                <a:ext uri="{FF2B5EF4-FFF2-40B4-BE49-F238E27FC236}">
                  <a16:creationId xmlns="" xmlns:a16="http://schemas.microsoft.com/office/drawing/2014/main" id="{3726385F-D797-4538-8A85-CD7F68D194C7}"/>
                </a:ext>
              </a:extLst>
            </p:cNvPr>
            <p:cNvSpPr/>
            <p:nvPr/>
          </p:nvSpPr>
          <p:spPr>
            <a:xfrm>
              <a:off x="1093573" y="5384681"/>
              <a:ext cx="180000" cy="180000"/>
            </a:xfrm>
            <a:prstGeom prst="ellipse">
              <a:avLst/>
            </a:prstGeom>
            <a:noFill/>
            <a:ln w="57150">
              <a:solidFill>
                <a:srgbClr val="FFC3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Заголовок 1">
              <a:extLst>
                <a:ext uri="{FF2B5EF4-FFF2-40B4-BE49-F238E27FC236}">
                  <a16:creationId xmlns="" xmlns:a16="http://schemas.microsoft.com/office/drawing/2014/main" id="{1CBC6644-4675-45A0-8521-098761DF58AA}"/>
                </a:ext>
              </a:extLst>
            </p:cNvPr>
            <p:cNvSpPr txBox="1">
              <a:spLocks/>
            </p:cNvSpPr>
            <p:nvPr/>
          </p:nvSpPr>
          <p:spPr>
            <a:xfrm>
              <a:off x="1248435" y="5359845"/>
              <a:ext cx="900362" cy="2296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Женщины</a:t>
              </a: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="" xmlns:a16="http://schemas.microsoft.com/office/drawing/2014/main" id="{AB2E5B18-DF48-4DBB-90A7-FC3F7DFB867A}"/>
              </a:ext>
            </a:extLst>
          </p:cNvPr>
          <p:cNvGrpSpPr/>
          <p:nvPr/>
        </p:nvGrpSpPr>
        <p:grpSpPr>
          <a:xfrm>
            <a:off x="1677611" y="5972430"/>
            <a:ext cx="1197968" cy="228773"/>
            <a:chOff x="1093573" y="5603276"/>
            <a:chExt cx="1197968" cy="228773"/>
          </a:xfrm>
        </p:grpSpPr>
        <p:sp>
          <p:nvSpPr>
            <p:cNvPr id="72" name="Овал 71">
              <a:extLst>
                <a:ext uri="{FF2B5EF4-FFF2-40B4-BE49-F238E27FC236}">
                  <a16:creationId xmlns="" xmlns:a16="http://schemas.microsoft.com/office/drawing/2014/main" id="{11951FED-7672-43CF-9A28-A8A7EEDF55BC}"/>
                </a:ext>
              </a:extLst>
            </p:cNvPr>
            <p:cNvSpPr/>
            <p:nvPr/>
          </p:nvSpPr>
          <p:spPr>
            <a:xfrm>
              <a:off x="1093573" y="5627662"/>
              <a:ext cx="180000" cy="180000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Заголовок 1">
              <a:extLst>
                <a:ext uri="{FF2B5EF4-FFF2-40B4-BE49-F238E27FC236}">
                  <a16:creationId xmlns="" xmlns:a16="http://schemas.microsoft.com/office/drawing/2014/main" id="{DB2C1180-1716-47C7-9180-FD6B0091D69D}"/>
                </a:ext>
              </a:extLst>
            </p:cNvPr>
            <p:cNvSpPr txBox="1">
              <a:spLocks/>
            </p:cNvSpPr>
            <p:nvPr/>
          </p:nvSpPr>
          <p:spPr>
            <a:xfrm>
              <a:off x="1248435" y="5603276"/>
              <a:ext cx="1043106" cy="2287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Мужчины</a:t>
              </a:r>
            </a:p>
          </p:txBody>
        </p:sp>
      </p:grpSp>
      <p:sp>
        <p:nvSpPr>
          <p:cNvPr id="75" name="Текст 4">
            <a:extLst>
              <a:ext uri="{FF2B5EF4-FFF2-40B4-BE49-F238E27FC236}">
                <a16:creationId xmlns="" xmlns:a16="http://schemas.microsoft.com/office/drawing/2014/main" id="{E87CB4F9-266C-43AF-8879-56C427D00071}"/>
              </a:ext>
            </a:extLst>
          </p:cNvPr>
          <p:cNvSpPr txBox="1">
            <a:spLocks/>
          </p:cNvSpPr>
          <p:nvPr/>
        </p:nvSpPr>
        <p:spPr>
          <a:xfrm>
            <a:off x="1189663" y="1055443"/>
            <a:ext cx="2988970" cy="400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rgbClr val="334286"/>
                </a:solidFill>
              </a:rPr>
              <a:t>в июне-августе </a:t>
            </a:r>
            <a:r>
              <a:rPr lang="ru-RU" sz="1600" dirty="0">
                <a:solidFill>
                  <a:srgbClr val="334286"/>
                </a:solidFill>
              </a:rPr>
              <a:t>2021 года, %</a:t>
            </a:r>
          </a:p>
        </p:txBody>
      </p:sp>
      <p:grpSp>
        <p:nvGrpSpPr>
          <p:cNvPr id="78" name="Группа 77">
            <a:extLst>
              <a:ext uri="{FF2B5EF4-FFF2-40B4-BE49-F238E27FC236}">
                <a16:creationId xmlns="" xmlns:a16="http://schemas.microsoft.com/office/drawing/2014/main" id="{3AA41F47-FE86-4B7F-921B-9D89E88EB597}"/>
              </a:ext>
            </a:extLst>
          </p:cNvPr>
          <p:cNvGrpSpPr/>
          <p:nvPr/>
        </p:nvGrpSpPr>
        <p:grpSpPr>
          <a:xfrm>
            <a:off x="9498392" y="5977210"/>
            <a:ext cx="1916758" cy="226915"/>
            <a:chOff x="1093573" y="5359845"/>
            <a:chExt cx="1916758" cy="226915"/>
          </a:xfrm>
        </p:grpSpPr>
        <p:sp>
          <p:nvSpPr>
            <p:cNvPr id="79" name="Овал 78">
              <a:extLst>
                <a:ext uri="{FF2B5EF4-FFF2-40B4-BE49-F238E27FC236}">
                  <a16:creationId xmlns="" xmlns:a16="http://schemas.microsoft.com/office/drawing/2014/main" id="{A663FA56-504E-441F-BB6A-27C762E463A5}"/>
                </a:ext>
              </a:extLst>
            </p:cNvPr>
            <p:cNvSpPr/>
            <p:nvPr/>
          </p:nvSpPr>
          <p:spPr>
            <a:xfrm>
              <a:off x="1093573" y="5384681"/>
              <a:ext cx="180000" cy="180000"/>
            </a:xfrm>
            <a:prstGeom prst="ellipse">
              <a:avLst/>
            </a:prstGeom>
            <a:noFill/>
            <a:ln w="57150">
              <a:solidFill>
                <a:srgbClr val="4FA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Заголовок 1">
              <a:extLst>
                <a:ext uri="{FF2B5EF4-FFF2-40B4-BE49-F238E27FC236}">
                  <a16:creationId xmlns="" xmlns:a16="http://schemas.microsoft.com/office/drawing/2014/main" id="{60AB465B-6E6A-4E05-8E28-252440B929EF}"/>
                </a:ext>
              </a:extLst>
            </p:cNvPr>
            <p:cNvSpPr txBox="1">
              <a:spLocks/>
            </p:cNvSpPr>
            <p:nvPr/>
          </p:nvSpPr>
          <p:spPr>
            <a:xfrm>
              <a:off x="1248435" y="5359845"/>
              <a:ext cx="1761896" cy="2269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В сельской местности</a:t>
              </a: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="" xmlns:a16="http://schemas.microsoft.com/office/drawing/2014/main" id="{8AD4BB31-76F0-486D-B84B-D13541375981}"/>
              </a:ext>
            </a:extLst>
          </p:cNvPr>
          <p:cNvGrpSpPr/>
          <p:nvPr/>
        </p:nvGrpSpPr>
        <p:grpSpPr>
          <a:xfrm>
            <a:off x="7231957" y="5999740"/>
            <a:ext cx="2010264" cy="207144"/>
            <a:chOff x="1093573" y="5603277"/>
            <a:chExt cx="2010264" cy="207144"/>
          </a:xfrm>
        </p:grpSpPr>
        <p:sp>
          <p:nvSpPr>
            <p:cNvPr id="82" name="Овал 81">
              <a:extLst>
                <a:ext uri="{FF2B5EF4-FFF2-40B4-BE49-F238E27FC236}">
                  <a16:creationId xmlns="" xmlns:a16="http://schemas.microsoft.com/office/drawing/2014/main" id="{784DC0D7-3FF8-4C9E-AA93-7AC80EB742F1}"/>
                </a:ext>
              </a:extLst>
            </p:cNvPr>
            <p:cNvSpPr/>
            <p:nvPr/>
          </p:nvSpPr>
          <p:spPr>
            <a:xfrm>
              <a:off x="1093573" y="5627662"/>
              <a:ext cx="180000" cy="180000"/>
            </a:xfrm>
            <a:prstGeom prst="ellipse">
              <a:avLst/>
            </a:prstGeom>
            <a:noFill/>
            <a:ln w="57150">
              <a:solidFill>
                <a:srgbClr val="A6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Заголовок 1">
              <a:extLst>
                <a:ext uri="{FF2B5EF4-FFF2-40B4-BE49-F238E27FC236}">
                  <a16:creationId xmlns="" xmlns:a16="http://schemas.microsoft.com/office/drawing/2014/main" id="{1F74E41D-4F00-4E9B-B812-16B671B1464D}"/>
                </a:ext>
              </a:extLst>
            </p:cNvPr>
            <p:cNvSpPr txBox="1">
              <a:spLocks/>
            </p:cNvSpPr>
            <p:nvPr/>
          </p:nvSpPr>
          <p:spPr>
            <a:xfrm>
              <a:off x="1248435" y="5603277"/>
              <a:ext cx="1855402" cy="207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В городской местности</a:t>
              </a:r>
            </a:p>
          </p:txBody>
        </p:sp>
      </p:grpSp>
      <p:sp>
        <p:nvSpPr>
          <p:cNvPr id="84" name="object 7">
            <a:extLst>
              <a:ext uri="{FF2B5EF4-FFF2-40B4-BE49-F238E27FC236}">
                <a16:creationId xmlns="" xmlns:a16="http://schemas.microsoft.com/office/drawing/2014/main" id="{DCFD53D8-BE1C-43E0-9921-B90812BB9B29}"/>
              </a:ext>
            </a:extLst>
          </p:cNvPr>
          <p:cNvSpPr/>
          <p:nvPr/>
        </p:nvSpPr>
        <p:spPr>
          <a:xfrm>
            <a:off x="0" y="1621783"/>
            <a:ext cx="219789" cy="63305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="" xmlns:a16="http://schemas.microsoft.com/office/drawing/2014/main" id="{A1464868-2764-4B17-8418-61DEEF4FFDF7}"/>
              </a:ext>
            </a:extLst>
          </p:cNvPr>
          <p:cNvCxnSpPr>
            <a:cxnSpLocks/>
          </p:cNvCxnSpPr>
          <p:nvPr/>
        </p:nvCxnSpPr>
        <p:spPr>
          <a:xfrm>
            <a:off x="219789" y="2250401"/>
            <a:ext cx="247425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21157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Номер слайда 1">
            <a:extLst>
              <a:ext uri="{FF2B5EF4-FFF2-40B4-BE49-F238E27FC236}">
                <a16:creationId xmlns="" xmlns:a16="http://schemas.microsoft.com/office/drawing/2014/main" id="{FBC55088-8990-0544-B9BC-5F4C4A52BB46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50520" y="121920"/>
            <a:ext cx="2606040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0520" y="101694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3" name="Группа 31"/>
          <p:cNvGrpSpPr/>
          <p:nvPr/>
        </p:nvGrpSpPr>
        <p:grpSpPr>
          <a:xfrm>
            <a:off x="1236261" y="190121"/>
            <a:ext cx="10403790" cy="381755"/>
            <a:chOff x="1439586" y="4278651"/>
            <a:chExt cx="10403790" cy="381755"/>
          </a:xfrm>
        </p:grpSpPr>
        <p:sp>
          <p:nvSpPr>
            <p:cNvPr id="2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2" name="Прямоугольник 11"/>
          <p:cNvSpPr/>
          <p:nvPr/>
        </p:nvSpPr>
        <p:spPr>
          <a:xfrm>
            <a:off x="517109" y="128637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4286"/>
                </a:solidFill>
              </a:rPr>
              <a:t>БАШКОРТОСТАНСТАТ</a:t>
            </a:r>
            <a:endParaRPr lang="ru-RU" b="1" dirty="0">
              <a:solidFill>
                <a:srgbClr val="334286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3" y="777639"/>
            <a:ext cx="474184" cy="474184"/>
          </a:xfrm>
          <a:prstGeom prst="rect">
            <a:avLst/>
          </a:prstGeom>
        </p:spPr>
      </p:pic>
      <p:sp>
        <p:nvSpPr>
          <p:cNvPr id="20" name="Текст 3"/>
          <p:cNvSpPr>
            <a:spLocks noGrp="1"/>
          </p:cNvSpPr>
          <p:nvPr>
            <p:ph type="body" sz="quarter" idx="10"/>
          </p:nvPr>
        </p:nvSpPr>
        <p:spPr>
          <a:xfrm>
            <a:off x="1399717" y="577701"/>
            <a:ext cx="7959569" cy="556188"/>
          </a:xfrm>
        </p:spPr>
        <p:txBody>
          <a:bodyPr/>
          <a:lstStyle/>
          <a:p>
            <a:r>
              <a:rPr lang="ru-RU" b="1" dirty="0"/>
              <a:t>УРОВЕНЬ БЕЗРАБОТИЦЫ</a:t>
            </a:r>
          </a:p>
        </p:txBody>
      </p:sp>
      <p:graphicFrame>
        <p:nvGraphicFramePr>
          <p:cNvPr id="43" name="Диаграмма 42"/>
          <p:cNvGraphicFramePr/>
          <p:nvPr/>
        </p:nvGraphicFramePr>
        <p:xfrm>
          <a:off x="3952567" y="1638733"/>
          <a:ext cx="7687483" cy="4567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6752377" y="6217697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3448B0CE-42F0-456C-BFA5-18ED831C6127}"/>
              </a:ext>
            </a:extLst>
          </p:cNvPr>
          <p:cNvSpPr/>
          <p:nvPr/>
        </p:nvSpPr>
        <p:spPr>
          <a:xfrm>
            <a:off x="10177209" y="6198730"/>
            <a:ext cx="1010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5484" y="6417752"/>
            <a:ext cx="4213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*по методологии Международной организации труда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7CD18C34-C6FC-464A-8B1B-E087B60836A6}"/>
              </a:ext>
            </a:extLst>
          </p:cNvPr>
          <p:cNvSpPr/>
          <p:nvPr/>
        </p:nvSpPr>
        <p:spPr>
          <a:xfrm>
            <a:off x="824585" y="5185887"/>
            <a:ext cx="3255969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ru-RU" sz="14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429C73B3-1AB1-4CF4-952E-C53EDCABC617}"/>
              </a:ext>
            </a:extLst>
          </p:cNvPr>
          <p:cNvGrpSpPr/>
          <p:nvPr/>
        </p:nvGrpSpPr>
        <p:grpSpPr>
          <a:xfrm>
            <a:off x="278555" y="3327467"/>
            <a:ext cx="3502800" cy="1102510"/>
            <a:chOff x="278555" y="3277140"/>
            <a:chExt cx="3502800" cy="1102510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039565D6-9C34-4248-BAC4-102CF9082FC3}"/>
                </a:ext>
              </a:extLst>
            </p:cNvPr>
            <p:cNvSpPr/>
            <p:nvPr/>
          </p:nvSpPr>
          <p:spPr>
            <a:xfrm>
              <a:off x="278555" y="3277140"/>
              <a:ext cx="3502800" cy="269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60000"/>
                </a:lnSpc>
                <a:spcBef>
                  <a:spcPts val="1000"/>
                </a:spcBef>
              </a:pPr>
              <a:r>
                <a:rPr lang="ru-RU" b="1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Численность занятых</a:t>
              </a: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="" xmlns:a16="http://schemas.microsoft.com/office/drawing/2014/main" id="{EC708A5F-73C1-4F72-AA53-5E23D98FACA0}"/>
                </a:ext>
              </a:extLst>
            </p:cNvPr>
            <p:cNvGrpSpPr/>
            <p:nvPr/>
          </p:nvGrpSpPr>
          <p:grpSpPr>
            <a:xfrm>
              <a:off x="291257" y="3548653"/>
              <a:ext cx="2552724" cy="830997"/>
              <a:chOff x="429184" y="3383441"/>
              <a:chExt cx="2552724" cy="830997"/>
            </a:xfrm>
          </p:grpSpPr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7B3D5F70-103B-409B-BD83-FDF269F2DF73}"/>
                  </a:ext>
                </a:extLst>
              </p:cNvPr>
              <p:cNvSpPr txBox="1"/>
              <p:nvPr/>
            </p:nvSpPr>
            <p:spPr>
              <a:xfrm>
                <a:off x="429184" y="3383441"/>
                <a:ext cx="220052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800" b="1" dirty="0" smtClean="0">
                    <a:solidFill>
                      <a:srgbClr val="E1002B"/>
                    </a:solidFill>
                  </a:rPr>
                  <a:t>1819</a:t>
                </a:r>
                <a:r>
                  <a:rPr lang="ru-RU" sz="2800" b="1" dirty="0" smtClean="0">
                    <a:solidFill>
                      <a:srgbClr val="E1002B"/>
                    </a:solidFill>
                  </a:rPr>
                  <a:t>,9</a:t>
                </a:r>
                <a:endParaRPr lang="ru-RU" sz="2800" b="1" dirty="0">
                  <a:solidFill>
                    <a:srgbClr val="E1002B"/>
                  </a:solidFill>
                </a:endParaRPr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="" xmlns:a16="http://schemas.microsoft.com/office/drawing/2014/main" id="{E5605B39-0904-4B02-828D-A1974C8AAD1E}"/>
                  </a:ext>
                </a:extLst>
              </p:cNvPr>
              <p:cNvSpPr/>
              <p:nvPr/>
            </p:nvSpPr>
            <p:spPr>
              <a:xfrm>
                <a:off x="2208778" y="3676760"/>
                <a:ext cx="773130" cy="43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400" b="1" dirty="0">
                    <a:solidFill>
                      <a:srgbClr val="E1002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тыс. чел.</a:t>
                </a:r>
              </a:p>
            </p:txBody>
          </p:sp>
        </p:grpSp>
      </p:grp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DDFC02B6-AC44-490C-8D78-36C7F5A15352}"/>
              </a:ext>
            </a:extLst>
          </p:cNvPr>
          <p:cNvCxnSpPr>
            <a:cxnSpLocks/>
          </p:cNvCxnSpPr>
          <p:nvPr/>
        </p:nvCxnSpPr>
        <p:spPr>
          <a:xfrm>
            <a:off x="406300" y="3033730"/>
            <a:ext cx="3039919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2205146F-8672-4DD7-AE43-75810B263BFB}"/>
              </a:ext>
            </a:extLst>
          </p:cNvPr>
          <p:cNvGrpSpPr/>
          <p:nvPr/>
        </p:nvGrpSpPr>
        <p:grpSpPr>
          <a:xfrm>
            <a:off x="278555" y="1662920"/>
            <a:ext cx="3167664" cy="1328004"/>
            <a:chOff x="292315" y="1662920"/>
            <a:chExt cx="3167664" cy="1328004"/>
          </a:xfrm>
        </p:grpSpPr>
        <p:sp>
          <p:nvSpPr>
            <p:cNvPr id="44" name="Текст 3">
              <a:extLst>
                <a:ext uri="{FF2B5EF4-FFF2-40B4-BE49-F238E27FC236}">
                  <a16:creationId xmlns="" xmlns:a16="http://schemas.microsoft.com/office/drawing/2014/main" id="{679BF742-B1E9-415E-8F19-DDB9C6CA6779}"/>
                </a:ext>
              </a:extLst>
            </p:cNvPr>
            <p:cNvSpPr txBox="1">
              <a:spLocks/>
            </p:cNvSpPr>
            <p:nvPr/>
          </p:nvSpPr>
          <p:spPr>
            <a:xfrm>
              <a:off x="292315" y="1662920"/>
              <a:ext cx="3167664" cy="37403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rgbClr val="334286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spcBef>
                  <a:spcPts val="0"/>
                </a:spcBef>
              </a:pPr>
              <a:r>
                <a:rPr lang="ru-RU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Численность рабочей силы</a:t>
              </a:r>
            </a:p>
          </p:txBody>
        </p:sp>
        <p:grpSp>
          <p:nvGrpSpPr>
            <p:cNvPr id="5" name="Группа 4">
              <a:extLst>
                <a:ext uri="{FF2B5EF4-FFF2-40B4-BE49-F238E27FC236}">
                  <a16:creationId xmlns="" xmlns:a16="http://schemas.microsoft.com/office/drawing/2014/main" id="{6DE39543-F891-4F4D-977A-9D1A9B6F0316}"/>
                </a:ext>
              </a:extLst>
            </p:cNvPr>
            <p:cNvGrpSpPr/>
            <p:nvPr/>
          </p:nvGrpSpPr>
          <p:grpSpPr>
            <a:xfrm>
              <a:off x="292315" y="2159927"/>
              <a:ext cx="2562350" cy="830997"/>
              <a:chOff x="305727" y="2178400"/>
              <a:chExt cx="2562350" cy="830997"/>
            </a:xfrm>
          </p:grpSpPr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4FD3EC4B-500C-4CD0-AB5B-5BB5259CC24A}"/>
                  </a:ext>
                </a:extLst>
              </p:cNvPr>
              <p:cNvSpPr txBox="1"/>
              <p:nvPr/>
            </p:nvSpPr>
            <p:spPr>
              <a:xfrm>
                <a:off x="305727" y="2178400"/>
                <a:ext cx="220052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800" b="1" dirty="0" smtClean="0">
                    <a:solidFill>
                      <a:srgbClr val="E1002B"/>
                    </a:solidFill>
                  </a:rPr>
                  <a:t>1898</a:t>
                </a:r>
                <a:r>
                  <a:rPr lang="ru-RU" sz="2800" b="1" dirty="0" smtClean="0">
                    <a:solidFill>
                      <a:srgbClr val="E1002B"/>
                    </a:solidFill>
                  </a:rPr>
                  <a:t>,7</a:t>
                </a:r>
                <a:endParaRPr lang="ru-RU" sz="2800" b="1" dirty="0">
                  <a:solidFill>
                    <a:srgbClr val="E1002B"/>
                  </a:solidFill>
                </a:endParaRPr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="" xmlns:a16="http://schemas.microsoft.com/office/drawing/2014/main" id="{52B189B8-D9D4-467E-9714-A3F9C0D87107}"/>
                  </a:ext>
                </a:extLst>
              </p:cNvPr>
              <p:cNvSpPr/>
              <p:nvPr/>
            </p:nvSpPr>
            <p:spPr>
              <a:xfrm>
                <a:off x="2094947" y="2481107"/>
                <a:ext cx="773130" cy="43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400" b="1" dirty="0">
                    <a:solidFill>
                      <a:srgbClr val="E1002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тыс. чел.</a:t>
                </a:r>
              </a:p>
            </p:txBody>
          </p:sp>
        </p:grpSp>
      </p:grpSp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1A81F21E-6323-4234-8458-6AB50154F84F}"/>
              </a:ext>
            </a:extLst>
          </p:cNvPr>
          <p:cNvCxnSpPr>
            <a:cxnSpLocks/>
          </p:cNvCxnSpPr>
          <p:nvPr/>
        </p:nvCxnSpPr>
        <p:spPr>
          <a:xfrm>
            <a:off x="406299" y="4600057"/>
            <a:ext cx="3039919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AEE85C57-B225-4B6B-B9A5-D81B20906A90}"/>
              </a:ext>
            </a:extLst>
          </p:cNvPr>
          <p:cNvGrpSpPr/>
          <p:nvPr/>
        </p:nvGrpSpPr>
        <p:grpSpPr>
          <a:xfrm>
            <a:off x="278555" y="4800808"/>
            <a:ext cx="3502800" cy="1142480"/>
            <a:chOff x="360069" y="4800808"/>
            <a:chExt cx="3502800" cy="1142480"/>
          </a:xfrm>
        </p:grpSpPr>
        <p:sp>
          <p:nvSpPr>
            <p:cNvPr id="49" name="Прямоугольник 48">
              <a:extLst>
                <a:ext uri="{FF2B5EF4-FFF2-40B4-BE49-F238E27FC236}">
                  <a16:creationId xmlns="" xmlns:a16="http://schemas.microsoft.com/office/drawing/2014/main" id="{B316DAC4-89E0-4630-873D-F20D89EAF439}"/>
                </a:ext>
              </a:extLst>
            </p:cNvPr>
            <p:cNvSpPr/>
            <p:nvPr/>
          </p:nvSpPr>
          <p:spPr>
            <a:xfrm>
              <a:off x="360069" y="4800808"/>
              <a:ext cx="3502800" cy="269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60000"/>
                </a:lnSpc>
                <a:spcBef>
                  <a:spcPts val="1000"/>
                </a:spcBef>
              </a:pPr>
              <a:r>
                <a:rPr lang="ru-RU" b="1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Численность безработных</a:t>
              </a:r>
            </a:p>
          </p:txBody>
        </p:sp>
        <p:grpSp>
          <p:nvGrpSpPr>
            <p:cNvPr id="50" name="Группа 49">
              <a:extLst>
                <a:ext uri="{FF2B5EF4-FFF2-40B4-BE49-F238E27FC236}">
                  <a16:creationId xmlns="" xmlns:a16="http://schemas.microsoft.com/office/drawing/2014/main" id="{0BBF8260-3F09-4108-BD93-56DB3DD1D9EE}"/>
                </a:ext>
              </a:extLst>
            </p:cNvPr>
            <p:cNvGrpSpPr/>
            <p:nvPr/>
          </p:nvGrpSpPr>
          <p:grpSpPr>
            <a:xfrm>
              <a:off x="388108" y="5112291"/>
              <a:ext cx="1872829" cy="830997"/>
              <a:chOff x="429185" y="3501295"/>
              <a:chExt cx="1872829" cy="830997"/>
            </a:xfrm>
          </p:grpSpPr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C887D973-1315-470F-AAF3-C35DFDDC66A1}"/>
                  </a:ext>
                </a:extLst>
              </p:cNvPr>
              <p:cNvSpPr txBox="1"/>
              <p:nvPr/>
            </p:nvSpPr>
            <p:spPr>
              <a:xfrm>
                <a:off x="429185" y="3501295"/>
                <a:ext cx="1382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800" b="1" dirty="0" smtClean="0">
                    <a:solidFill>
                      <a:srgbClr val="E1002B"/>
                    </a:solidFill>
                  </a:rPr>
                  <a:t>78</a:t>
                </a:r>
                <a:r>
                  <a:rPr lang="ru-RU" sz="2800" b="1" dirty="0" smtClean="0">
                    <a:solidFill>
                      <a:srgbClr val="E1002B"/>
                    </a:solidFill>
                  </a:rPr>
                  <a:t>,8</a:t>
                </a:r>
                <a:endParaRPr lang="ru-RU" sz="2800" b="1" dirty="0">
                  <a:solidFill>
                    <a:srgbClr val="E1002B"/>
                  </a:solidFill>
                </a:endParaRP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="" xmlns:a16="http://schemas.microsoft.com/office/drawing/2014/main" id="{FF19B6CC-11B0-4A9B-88DB-7487B196319F}"/>
                  </a:ext>
                </a:extLst>
              </p:cNvPr>
              <p:cNvSpPr/>
              <p:nvPr/>
            </p:nvSpPr>
            <p:spPr>
              <a:xfrm>
                <a:off x="1528884" y="3788826"/>
                <a:ext cx="773130" cy="43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400" b="1" dirty="0">
                    <a:solidFill>
                      <a:srgbClr val="E1002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тыс. чел.</a:t>
                </a:r>
              </a:p>
            </p:txBody>
          </p:sp>
        </p:grpSp>
      </p:grpSp>
      <p:pic>
        <p:nvPicPr>
          <p:cNvPr id="53" name="Picture 2" descr="Герб">
            <a:extLst>
              <a:ext uri="{FF2B5EF4-FFF2-40B4-BE49-F238E27FC236}">
                <a16:creationId xmlns="" xmlns:a16="http://schemas.microsoft.com/office/drawing/2014/main" id="{02E2CD88-BBC0-45A3-B117-D5741C0E9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077" y="380999"/>
            <a:ext cx="680147" cy="7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Текст 4">
            <a:extLst>
              <a:ext uri="{FF2B5EF4-FFF2-40B4-BE49-F238E27FC236}">
                <a16:creationId xmlns="" xmlns:a16="http://schemas.microsoft.com/office/drawing/2014/main" id="{96956292-6C71-4D00-B23B-D7FC328BACEA}"/>
              </a:ext>
            </a:extLst>
          </p:cNvPr>
          <p:cNvSpPr txBox="1">
            <a:spLocks/>
          </p:cNvSpPr>
          <p:nvPr/>
        </p:nvSpPr>
        <p:spPr>
          <a:xfrm>
            <a:off x="1406293" y="1055443"/>
            <a:ext cx="3418196" cy="400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rgbClr val="334286"/>
                </a:solidFill>
              </a:rPr>
              <a:t>в июне-августе </a:t>
            </a:r>
            <a:r>
              <a:rPr lang="ru-RU" sz="1600" dirty="0">
                <a:solidFill>
                  <a:srgbClr val="334286"/>
                </a:solidFill>
              </a:rPr>
              <a:t>2021 года, %</a:t>
            </a:r>
          </a:p>
        </p:txBody>
      </p:sp>
    </p:spTree>
    <p:extLst>
      <p:ext uri="{BB962C8B-B14F-4D97-AF65-F5344CB8AC3E}">
        <p14:creationId xmlns="" xmlns:p14="http://schemas.microsoft.com/office/powerpoint/2010/main" val="1503493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350520" y="121920"/>
            <a:ext cx="2606040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0520" y="101694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3" name="Группа 31"/>
          <p:cNvGrpSpPr/>
          <p:nvPr/>
        </p:nvGrpSpPr>
        <p:grpSpPr>
          <a:xfrm>
            <a:off x="1236261" y="190121"/>
            <a:ext cx="10403790" cy="381755"/>
            <a:chOff x="1439586" y="4278651"/>
            <a:chExt cx="10403790" cy="381755"/>
          </a:xfrm>
        </p:grpSpPr>
        <p:sp>
          <p:nvSpPr>
            <p:cNvPr id="2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2" name="Прямоугольник 11"/>
          <p:cNvSpPr/>
          <p:nvPr/>
        </p:nvSpPr>
        <p:spPr>
          <a:xfrm>
            <a:off x="517109" y="128637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4286"/>
                </a:solidFill>
              </a:rPr>
              <a:t>БАШКОРТОСТАНСТАТ</a:t>
            </a:r>
            <a:endParaRPr lang="ru-RU" b="1" dirty="0">
              <a:solidFill>
                <a:srgbClr val="334286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3" y="777639"/>
            <a:ext cx="474184" cy="474184"/>
          </a:xfrm>
          <a:prstGeom prst="rect">
            <a:avLst/>
          </a:prstGeom>
        </p:spPr>
      </p:pic>
      <p:sp>
        <p:nvSpPr>
          <p:cNvPr id="20" name="Текст 3"/>
          <p:cNvSpPr>
            <a:spLocks noGrp="1"/>
          </p:cNvSpPr>
          <p:nvPr>
            <p:ph type="body" sz="quarter" idx="10"/>
          </p:nvPr>
        </p:nvSpPr>
        <p:spPr>
          <a:xfrm>
            <a:off x="1236261" y="707508"/>
            <a:ext cx="10974191" cy="5561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/>
              <a:t>ПРОДОЛЖИТЕЛЬНОСТЬ ПОИСКА РАБОТЫ</a:t>
            </a:r>
            <a:br>
              <a:rPr lang="ru-RU" sz="2400" b="1" dirty="0"/>
            </a:br>
            <a:r>
              <a:rPr lang="ru-RU" sz="2400" b="1" dirty="0"/>
              <a:t>И СРЕДНИЙ ВОЗРАСТ БЕЗРАБОТНЫХ </a:t>
            </a:r>
          </a:p>
        </p:txBody>
      </p:sp>
      <p:pic>
        <p:nvPicPr>
          <p:cNvPr id="41" name="Picture 2" descr="Герб">
            <a:extLst>
              <a:ext uri="{FF2B5EF4-FFF2-40B4-BE49-F238E27FC236}">
                <a16:creationId xmlns="" xmlns:a16="http://schemas.microsoft.com/office/drawing/2014/main" id="{DE402DA4-6AE8-4F16-844F-20EB79C72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077" y="380999"/>
            <a:ext cx="680147" cy="7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object 7">
            <a:extLst>
              <a:ext uri="{FF2B5EF4-FFF2-40B4-BE49-F238E27FC236}">
                <a16:creationId xmlns="" xmlns:a16="http://schemas.microsoft.com/office/drawing/2014/main" id="{8EDDA22D-0FF6-45FC-B7E8-33AD30267743}"/>
              </a:ext>
            </a:extLst>
          </p:cNvPr>
          <p:cNvSpPr/>
          <p:nvPr/>
        </p:nvSpPr>
        <p:spPr>
          <a:xfrm>
            <a:off x="6472996" y="1621783"/>
            <a:ext cx="219919" cy="914940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B3B3274D-4A73-4E0E-A9F1-67996CB055C5}"/>
              </a:ext>
            </a:extLst>
          </p:cNvPr>
          <p:cNvSpPr/>
          <p:nvPr/>
        </p:nvSpPr>
        <p:spPr>
          <a:xfrm>
            <a:off x="6769897" y="1610728"/>
            <a:ext cx="4684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Средний возраст безработного</a:t>
            </a:r>
          </a:p>
        </p:txBody>
      </p:sp>
      <p:sp>
        <p:nvSpPr>
          <p:cNvPr id="54" name="object 7">
            <a:extLst>
              <a:ext uri="{FF2B5EF4-FFF2-40B4-BE49-F238E27FC236}">
                <a16:creationId xmlns="" xmlns:a16="http://schemas.microsoft.com/office/drawing/2014/main" id="{62AB8F75-A75F-47DA-895B-6BBFFDB0D0A1}"/>
              </a:ext>
            </a:extLst>
          </p:cNvPr>
          <p:cNvSpPr/>
          <p:nvPr/>
        </p:nvSpPr>
        <p:spPr>
          <a:xfrm>
            <a:off x="-130" y="1621783"/>
            <a:ext cx="219919" cy="914940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62710E4B-18DE-4452-8F77-8DF522BFA000}"/>
              </a:ext>
            </a:extLst>
          </p:cNvPr>
          <p:cNvSpPr/>
          <p:nvPr/>
        </p:nvSpPr>
        <p:spPr>
          <a:xfrm>
            <a:off x="296771" y="1610728"/>
            <a:ext cx="48061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defRPr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Среднее время поиска работы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D4BC2003-4509-4759-928E-60EF9E0C90C2}"/>
              </a:ext>
            </a:extLst>
          </p:cNvPr>
          <p:cNvSpPr txBox="1"/>
          <p:nvPr/>
        </p:nvSpPr>
        <p:spPr>
          <a:xfrm>
            <a:off x="292018" y="1847451"/>
            <a:ext cx="2851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E1002B"/>
                </a:solidFill>
              </a:rPr>
              <a:t>6</a:t>
            </a:r>
            <a:r>
              <a:rPr lang="ru-RU" sz="2800" b="1" dirty="0" smtClean="0">
                <a:solidFill>
                  <a:srgbClr val="E1002B"/>
                </a:solidFill>
              </a:rPr>
              <a:t>,8 </a:t>
            </a:r>
            <a:r>
              <a:rPr lang="ru-RU" sz="2800" b="1" dirty="0">
                <a:solidFill>
                  <a:srgbClr val="E1002B"/>
                </a:solidFill>
              </a:rPr>
              <a:t>месяцев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EB1B8B3-949C-40FF-8477-DB612A02976B}"/>
              </a:ext>
            </a:extLst>
          </p:cNvPr>
          <p:cNvSpPr txBox="1"/>
          <p:nvPr/>
        </p:nvSpPr>
        <p:spPr>
          <a:xfrm>
            <a:off x="6769897" y="1845137"/>
            <a:ext cx="2200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E1002B"/>
                </a:solidFill>
              </a:rPr>
              <a:t>35</a:t>
            </a:r>
            <a:r>
              <a:rPr lang="ru-RU" sz="2800" b="1" dirty="0" smtClean="0">
                <a:solidFill>
                  <a:srgbClr val="E1002B"/>
                </a:solidFill>
              </a:rPr>
              <a:t>,2 </a:t>
            </a:r>
            <a:r>
              <a:rPr lang="ru-RU" sz="2800" b="1" dirty="0">
                <a:solidFill>
                  <a:srgbClr val="E1002B"/>
                </a:solidFill>
              </a:rPr>
              <a:t>лет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CD69A156-965F-4084-A839-C63E3F55190F}"/>
              </a:ext>
            </a:extLst>
          </p:cNvPr>
          <p:cNvSpPr txBox="1"/>
          <p:nvPr/>
        </p:nvSpPr>
        <p:spPr>
          <a:xfrm>
            <a:off x="1639799" y="3238622"/>
            <a:ext cx="2723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334286"/>
                </a:solidFill>
              </a:rPr>
              <a:t>6</a:t>
            </a:r>
            <a:r>
              <a:rPr lang="ru-RU" sz="2800" b="1" dirty="0" smtClean="0">
                <a:solidFill>
                  <a:srgbClr val="334286"/>
                </a:solidFill>
              </a:rPr>
              <a:t>,4</a:t>
            </a:r>
            <a:r>
              <a:rPr lang="en-US" sz="2800" b="1" dirty="0" smtClean="0">
                <a:solidFill>
                  <a:srgbClr val="334286"/>
                </a:solidFill>
              </a:rPr>
              <a:t> </a:t>
            </a:r>
            <a:r>
              <a:rPr lang="ru-RU" sz="2800" b="1" dirty="0">
                <a:solidFill>
                  <a:srgbClr val="334286"/>
                </a:solidFill>
              </a:rPr>
              <a:t>месяца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4BBFD2E4-C113-4CA4-8A0E-A983DB46CD64}"/>
              </a:ext>
            </a:extLst>
          </p:cNvPr>
          <p:cNvSpPr txBox="1"/>
          <p:nvPr/>
        </p:nvSpPr>
        <p:spPr>
          <a:xfrm>
            <a:off x="1707614" y="5144493"/>
            <a:ext cx="2460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E1002B"/>
                </a:solidFill>
              </a:rPr>
              <a:t>7</a:t>
            </a:r>
            <a:r>
              <a:rPr lang="ru-RU" sz="2800" b="1" dirty="0" smtClean="0">
                <a:solidFill>
                  <a:srgbClr val="E1002B"/>
                </a:solidFill>
              </a:rPr>
              <a:t>,2</a:t>
            </a:r>
            <a:r>
              <a:rPr lang="en-US" sz="2800" b="1" dirty="0" smtClean="0">
                <a:solidFill>
                  <a:srgbClr val="E1002B"/>
                </a:solidFill>
              </a:rPr>
              <a:t> </a:t>
            </a:r>
            <a:r>
              <a:rPr lang="ru-RU" sz="2800" b="1" dirty="0">
                <a:solidFill>
                  <a:srgbClr val="E1002B"/>
                </a:solidFill>
              </a:rPr>
              <a:t>месяца</a:t>
            </a:r>
            <a:endParaRPr lang="ru-RU" sz="2500" b="1" dirty="0">
              <a:solidFill>
                <a:srgbClr val="E1002B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576ED19-D318-43D8-B5E1-8E679239D94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2996" y="4912155"/>
            <a:ext cx="1244991" cy="12449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6E8807DE-EE79-4233-A4E3-207042E109C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2996" y="3145587"/>
            <a:ext cx="1248842" cy="124884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1FF6D6D6-71E2-4ABD-B99B-9DFBA82B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622" y="4911051"/>
            <a:ext cx="1244992" cy="124499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21E75EE6-8F73-4B0E-9129-0978F995FEC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6385" y="3064160"/>
            <a:ext cx="1244992" cy="1244992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D1FD4B81-E65D-4415-B40B-D21DFC408E30}"/>
              </a:ext>
            </a:extLst>
          </p:cNvPr>
          <p:cNvSpPr txBox="1"/>
          <p:nvPr/>
        </p:nvSpPr>
        <p:spPr>
          <a:xfrm>
            <a:off x="7840528" y="4966464"/>
            <a:ext cx="400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Доля лиц </a:t>
            </a:r>
            <a:r>
              <a:rPr lang="ru-RU" sz="1400" b="1" spc="-3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среди безработных в </a:t>
            </a:r>
            <a:r>
              <a:rPr lang="ru-RU" sz="1400" b="1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возрасте 50 лет и старше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14584531-8781-48BB-B487-D682B41C7074}"/>
              </a:ext>
            </a:extLst>
          </p:cNvPr>
          <p:cNvSpPr txBox="1"/>
          <p:nvPr/>
        </p:nvSpPr>
        <p:spPr>
          <a:xfrm>
            <a:off x="7840528" y="3065037"/>
            <a:ext cx="3168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Доля лиц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среди безработных в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возрасте до 25 лет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B3EB71B7-5791-4289-9D28-ABF50A4E9F6E}"/>
              </a:ext>
            </a:extLst>
          </p:cNvPr>
          <p:cNvSpPr txBox="1"/>
          <p:nvPr/>
        </p:nvSpPr>
        <p:spPr>
          <a:xfrm>
            <a:off x="7772713" y="3539711"/>
            <a:ext cx="19919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334286"/>
                </a:solidFill>
              </a:rPr>
              <a:t>14</a:t>
            </a:r>
            <a:r>
              <a:rPr lang="ru-RU" sz="2800" b="1" dirty="0" smtClean="0">
                <a:solidFill>
                  <a:srgbClr val="334286"/>
                </a:solidFill>
              </a:rPr>
              <a:t>,3 </a:t>
            </a:r>
            <a:r>
              <a:rPr lang="ru-RU" sz="2800" b="1" dirty="0">
                <a:solidFill>
                  <a:srgbClr val="334286"/>
                </a:solidFill>
              </a:rPr>
              <a:t>%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1E20C456-10FD-4C7F-A304-B80D3965B61E}"/>
              </a:ext>
            </a:extLst>
          </p:cNvPr>
          <p:cNvSpPr txBox="1"/>
          <p:nvPr/>
        </p:nvSpPr>
        <p:spPr>
          <a:xfrm>
            <a:off x="7840528" y="5386602"/>
            <a:ext cx="1777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E1002B"/>
                </a:solidFill>
              </a:rPr>
              <a:t>12</a:t>
            </a:r>
            <a:r>
              <a:rPr lang="ru-RU" sz="2800" b="1" dirty="0" smtClean="0">
                <a:solidFill>
                  <a:srgbClr val="E1002B"/>
                </a:solidFill>
              </a:rPr>
              <a:t>,7 </a:t>
            </a:r>
            <a:r>
              <a:rPr lang="ru-RU" sz="2800" b="1" dirty="0">
                <a:solidFill>
                  <a:srgbClr val="E1002B"/>
                </a:solidFill>
              </a:rPr>
              <a:t>%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C3D1608F-D060-40E5-991B-4C58FE328CD4}"/>
              </a:ext>
            </a:extLst>
          </p:cNvPr>
          <p:cNvSpPr txBox="1"/>
          <p:nvPr/>
        </p:nvSpPr>
        <p:spPr>
          <a:xfrm>
            <a:off x="1707614" y="4966464"/>
            <a:ext cx="1330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Женщины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EC544404-1247-490C-884B-E9096AF89719}"/>
              </a:ext>
            </a:extLst>
          </p:cNvPr>
          <p:cNvSpPr txBox="1"/>
          <p:nvPr/>
        </p:nvSpPr>
        <p:spPr>
          <a:xfrm>
            <a:off x="1707614" y="3065037"/>
            <a:ext cx="1330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Мужчины</a:t>
            </a:r>
          </a:p>
        </p:txBody>
      </p:sp>
    </p:spTree>
    <p:extLst>
      <p:ext uri="{BB962C8B-B14F-4D97-AF65-F5344CB8AC3E}">
        <p14:creationId xmlns="" xmlns:p14="http://schemas.microsoft.com/office/powerpoint/2010/main" val="974958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5709</TotalTime>
  <Words>143</Words>
  <Application>Microsoft Office PowerPoint</Application>
  <PresentationFormat>Произвольный</PresentationFormat>
  <Paragraphs>57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User</cp:lastModifiedBy>
  <cp:revision>396</cp:revision>
  <cp:lastPrinted>2021-08-17T12:21:02Z</cp:lastPrinted>
  <dcterms:created xsi:type="dcterms:W3CDTF">2020-03-31T09:31:17Z</dcterms:created>
  <dcterms:modified xsi:type="dcterms:W3CDTF">2021-10-19T07:19:21Z</dcterms:modified>
</cp:coreProperties>
</file>